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A0D85EC8-B8B2-4AEF-8F30-B9F12611D848}">
  <a:tblStyle styleId="{A0D85EC8-B8B2-4AEF-8F30-B9F12611D848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55b46a9ba3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55b46a9ba3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559e6b807b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559e6b807b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559e6b807b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559e6b807b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55b46a9ba3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55b46a9ba3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559e6b807b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559e6b807b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559e6b807b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559e6b807b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559e6b807b_2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559e6b807b_2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57bd497f69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57bd497f69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50ed77fd4e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50ed77fd4e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50ed77fd4e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50ed77fd4e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59e6b807b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559e6b807b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50ed77fd4e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50ed77fd4e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57b7d60cc8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57b7d60cc8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57b7d60cc8_2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57b7d60cc8_2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559e6b807b_2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559e6b807b_2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559e6b807b_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559e6b807b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559e6b807b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559e6b807b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57b6c6be8a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57b6c6be8a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57b6c6be8a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57b6c6be8a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559e6b807b_4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559e6b807b_4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57b6c6be8a_1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57b6c6be8a_1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559e6b807b_2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559e6b807b_2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5.png"/><Relationship Id="rId4" Type="http://schemas.openxmlformats.org/officeDocument/2006/relationships/image" Target="../media/image28.png"/><Relationship Id="rId5" Type="http://schemas.openxmlformats.org/officeDocument/2006/relationships/image" Target="../media/image2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png"/><Relationship Id="rId4" Type="http://schemas.openxmlformats.org/officeDocument/2006/relationships/image" Target="../media/image2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0.png"/><Relationship Id="rId4" Type="http://schemas.openxmlformats.org/officeDocument/2006/relationships/image" Target="../media/image24.png"/><Relationship Id="rId5" Type="http://schemas.openxmlformats.org/officeDocument/2006/relationships/image" Target="../media/image2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3.png"/><Relationship Id="rId4" Type="http://schemas.openxmlformats.org/officeDocument/2006/relationships/image" Target="../media/image17.png"/><Relationship Id="rId5" Type="http://schemas.openxmlformats.org/officeDocument/2006/relationships/image" Target="../media/image3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1.png"/><Relationship Id="rId4" Type="http://schemas.openxmlformats.org/officeDocument/2006/relationships/image" Target="../media/image3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9.png"/><Relationship Id="rId4" Type="http://schemas.openxmlformats.org/officeDocument/2006/relationships/image" Target="../media/image11.gif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oceanservice.noaa.gov/facts/cyclone.html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png"/><Relationship Id="rId4" Type="http://schemas.openxmlformats.org/officeDocument/2006/relationships/image" Target="../media/image1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8.png"/><Relationship Id="rId4" Type="http://schemas.openxmlformats.org/officeDocument/2006/relationships/image" Target="../media/image10.png"/><Relationship Id="rId5" Type="http://schemas.openxmlformats.org/officeDocument/2006/relationships/image" Target="../media/image1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4.png"/><Relationship Id="rId4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2.png"/><Relationship Id="rId4" Type="http://schemas.openxmlformats.org/officeDocument/2006/relationships/image" Target="../media/image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www.ncdc.noaa.gov/cdo-web/search?datasetid=GSOY" TargetMode="External"/><Relationship Id="rId4" Type="http://schemas.openxmlformats.org/officeDocument/2006/relationships/hyperlink" Target="https://www.stateofglobalair.org/data/#/air/table" TargetMode="External"/><Relationship Id="rId5" Type="http://schemas.openxmlformats.org/officeDocument/2006/relationships/hyperlink" Target="https://www.ncdc.noaa.gov/ibtracs/index.php?name=wmo-data" TargetMode="External"/><Relationship Id="rId6" Type="http://schemas.openxmlformats.org/officeDocument/2006/relationships/hyperlink" Target="https://earthquake.usgs.gov/earthquakes/search/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304100" y="-325"/>
            <a:ext cx="8800447" cy="96345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 cap="flat" cmpd="sng" w="9525">
                  <a:solidFill>
                    <a:srgbClr val="434343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000000"/>
                </a:solidFill>
                <a:latin typeface="Arial"/>
              </a:rPr>
              <a:t>What You've (Probably) Wondered About </a:t>
            </a:r>
            <a:br>
              <a:rPr b="1" i="0">
                <a:ln cap="flat" cmpd="sng" w="9525">
                  <a:solidFill>
                    <a:srgbClr val="434343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000000"/>
                </a:solidFill>
                <a:latin typeface="Arial"/>
              </a:rPr>
            </a:br>
            <a:r>
              <a:rPr b="1" i="0">
                <a:ln cap="flat" cmpd="sng" w="9525">
                  <a:solidFill>
                    <a:srgbClr val="434343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000000"/>
                </a:solidFill>
                <a:latin typeface="Arial"/>
              </a:rPr>
              <a:t>Climate Change</a:t>
            </a:r>
          </a:p>
        </p:txBody>
      </p:sp>
      <p:pic>
        <p:nvPicPr>
          <p:cNvPr id="55" name="Google Shape;55;p13"/>
          <p:cNvPicPr preferRelativeResize="0"/>
          <p:nvPr/>
        </p:nvPicPr>
        <p:blipFill rotWithShape="1">
          <a:blip r:embed="rId3">
            <a:alphaModFix/>
          </a:blip>
          <a:srcRect b="7402" l="0" r="0" t="-13155"/>
          <a:stretch/>
        </p:blipFill>
        <p:spPr>
          <a:xfrm>
            <a:off x="0" y="369125"/>
            <a:ext cx="9144000" cy="4774364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/>
          <p:nvPr>
            <p:ph idx="1" type="subTitle"/>
          </p:nvPr>
        </p:nvSpPr>
        <p:spPr>
          <a:xfrm>
            <a:off x="182725" y="3662100"/>
            <a:ext cx="2677200" cy="139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Ryan Tamashiro</a:t>
            </a:r>
            <a:endParaRPr sz="18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Lai Jiang</a:t>
            </a:r>
            <a:endParaRPr sz="18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Alan Tsai</a:t>
            </a:r>
            <a:endParaRPr sz="18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Jerica Saengaram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/>
          <p:nvPr/>
        </p:nvSpPr>
        <p:spPr>
          <a:xfrm>
            <a:off x="437525" y="4361200"/>
            <a:ext cx="1645800" cy="457200"/>
          </a:xfrm>
          <a:prstGeom prst="homePlate">
            <a:avLst>
              <a:gd fmla="val 50000" name="adj"/>
            </a:avLst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Overview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154" name="Google Shape;154;p22"/>
          <p:cNvSpPr/>
          <p:nvPr/>
        </p:nvSpPr>
        <p:spPr>
          <a:xfrm>
            <a:off x="2083325" y="4361200"/>
            <a:ext cx="1645800" cy="457200"/>
          </a:xfrm>
          <a:prstGeom prst="chevron">
            <a:avLst>
              <a:gd fmla="val 50000" name="adj"/>
            </a:avLst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Climate Trends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155" name="Google Shape;155;p22"/>
          <p:cNvSpPr/>
          <p:nvPr/>
        </p:nvSpPr>
        <p:spPr>
          <a:xfrm>
            <a:off x="3729125" y="4361200"/>
            <a:ext cx="1645800" cy="457200"/>
          </a:xfrm>
          <a:prstGeom prst="chevron">
            <a:avLst>
              <a:gd fmla="val 50000" name="adj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999999"/>
                </a:solidFill>
              </a:rPr>
              <a:t>Pollution Trends</a:t>
            </a:r>
            <a:endParaRPr b="1">
              <a:solidFill>
                <a:srgbClr val="999999"/>
              </a:solidFill>
            </a:endParaRPr>
          </a:p>
        </p:txBody>
      </p:sp>
      <p:sp>
        <p:nvSpPr>
          <p:cNvPr id="156" name="Google Shape;156;p22"/>
          <p:cNvSpPr/>
          <p:nvPr/>
        </p:nvSpPr>
        <p:spPr>
          <a:xfrm>
            <a:off x="5374925" y="4361200"/>
            <a:ext cx="1645800" cy="4572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999999"/>
                </a:solidFill>
              </a:rPr>
              <a:t>Natural Disasters</a:t>
            </a:r>
            <a:endParaRPr b="1">
              <a:solidFill>
                <a:srgbClr val="999999"/>
              </a:solidFill>
            </a:endParaRPr>
          </a:p>
        </p:txBody>
      </p:sp>
      <p:sp>
        <p:nvSpPr>
          <p:cNvPr id="157" name="Google Shape;157;p22"/>
          <p:cNvSpPr/>
          <p:nvPr/>
        </p:nvSpPr>
        <p:spPr>
          <a:xfrm>
            <a:off x="7020725" y="4361200"/>
            <a:ext cx="1645800" cy="4572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999999"/>
                </a:solidFill>
              </a:rPr>
              <a:t>Final Takeaways</a:t>
            </a:r>
            <a:endParaRPr b="1">
              <a:solidFill>
                <a:srgbClr val="999999"/>
              </a:solidFill>
            </a:endParaRPr>
          </a:p>
        </p:txBody>
      </p:sp>
      <p:sp>
        <p:nvSpPr>
          <p:cNvPr id="158" name="Google Shape;158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Air Quality: Data Exploration</a:t>
            </a:r>
            <a:endParaRPr/>
          </a:p>
        </p:txBody>
      </p:sp>
      <p:sp>
        <p:nvSpPr>
          <p:cNvPr id="159" name="Google Shape;159;p22"/>
          <p:cNvSpPr/>
          <p:nvPr/>
        </p:nvSpPr>
        <p:spPr>
          <a:xfrm>
            <a:off x="3729125" y="4361200"/>
            <a:ext cx="1645800" cy="457200"/>
          </a:xfrm>
          <a:prstGeom prst="chevron">
            <a:avLst>
              <a:gd fmla="val 50000" name="adj"/>
            </a:avLst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Pollution Trends</a:t>
            </a:r>
            <a:endParaRPr b="1">
              <a:solidFill>
                <a:srgbClr val="FFFFFF"/>
              </a:solidFill>
            </a:endParaRPr>
          </a:p>
        </p:txBody>
      </p:sp>
      <p:pic>
        <p:nvPicPr>
          <p:cNvPr id="160" name="Google Shape;160;p22"/>
          <p:cNvPicPr preferRelativeResize="0"/>
          <p:nvPr/>
        </p:nvPicPr>
        <p:blipFill rotWithShape="1">
          <a:blip r:embed="rId4">
            <a:alphaModFix/>
          </a:blip>
          <a:srcRect b="40961" l="7261" r="0" t="0"/>
          <a:stretch/>
        </p:blipFill>
        <p:spPr>
          <a:xfrm>
            <a:off x="311700" y="2324825"/>
            <a:ext cx="4210752" cy="1830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2"/>
          <p:cNvPicPr preferRelativeResize="0"/>
          <p:nvPr/>
        </p:nvPicPr>
        <p:blipFill rotWithShape="1">
          <a:blip r:embed="rId5">
            <a:alphaModFix/>
          </a:blip>
          <a:srcRect b="50734" l="5704" r="51499" t="0"/>
          <a:stretch/>
        </p:blipFill>
        <p:spPr>
          <a:xfrm>
            <a:off x="4572000" y="1152450"/>
            <a:ext cx="1881750" cy="1267025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2"/>
          <p:cNvSpPr txBox="1"/>
          <p:nvPr/>
        </p:nvSpPr>
        <p:spPr>
          <a:xfrm>
            <a:off x="437525" y="1168021"/>
            <a:ext cx="4293300" cy="7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Import dependencies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Import dataset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View dataset</a:t>
            </a:r>
            <a:endParaRPr/>
          </a:p>
        </p:txBody>
      </p:sp>
      <p:pic>
        <p:nvPicPr>
          <p:cNvPr id="163" name="Google Shape;163;p22"/>
          <p:cNvPicPr preferRelativeResize="0"/>
          <p:nvPr/>
        </p:nvPicPr>
        <p:blipFill rotWithShape="1">
          <a:blip r:embed="rId5">
            <a:alphaModFix/>
          </a:blip>
          <a:srcRect b="0" l="5708" r="51495" t="49318"/>
          <a:stretch/>
        </p:blipFill>
        <p:spPr>
          <a:xfrm>
            <a:off x="4571998" y="2738650"/>
            <a:ext cx="1881750" cy="1303376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2"/>
          <p:cNvSpPr txBox="1"/>
          <p:nvPr/>
        </p:nvSpPr>
        <p:spPr>
          <a:xfrm>
            <a:off x="6565275" y="1206750"/>
            <a:ext cx="1798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View counts in each column</a:t>
            </a:r>
            <a:endParaRPr/>
          </a:p>
        </p:txBody>
      </p:sp>
      <p:cxnSp>
        <p:nvCxnSpPr>
          <p:cNvPr id="165" name="Google Shape;165;p22"/>
          <p:cNvCxnSpPr>
            <a:stCxn id="164" idx="1"/>
          </p:cNvCxnSpPr>
          <p:nvPr/>
        </p:nvCxnSpPr>
        <p:spPr>
          <a:xfrm flipH="1">
            <a:off x="5491875" y="1493100"/>
            <a:ext cx="1073400" cy="285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6" name="Google Shape;166;p22"/>
          <p:cNvSpPr txBox="1"/>
          <p:nvPr/>
        </p:nvSpPr>
        <p:spPr>
          <a:xfrm>
            <a:off x="6565275" y="3161738"/>
            <a:ext cx="22671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Drop rows with empty values</a:t>
            </a:r>
            <a:endParaRPr/>
          </a:p>
        </p:txBody>
      </p:sp>
      <p:cxnSp>
        <p:nvCxnSpPr>
          <p:cNvPr id="167" name="Google Shape;167;p22"/>
          <p:cNvCxnSpPr/>
          <p:nvPr/>
        </p:nvCxnSpPr>
        <p:spPr>
          <a:xfrm rot="10800000">
            <a:off x="5561525" y="3191888"/>
            <a:ext cx="1173000" cy="1842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3"/>
          <p:cNvSpPr/>
          <p:nvPr/>
        </p:nvSpPr>
        <p:spPr>
          <a:xfrm>
            <a:off x="437525" y="4361200"/>
            <a:ext cx="1645800" cy="457200"/>
          </a:xfrm>
          <a:prstGeom prst="homePlate">
            <a:avLst>
              <a:gd fmla="val 50000" name="adj"/>
            </a:avLst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Overview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173" name="Google Shape;173;p23"/>
          <p:cNvSpPr/>
          <p:nvPr/>
        </p:nvSpPr>
        <p:spPr>
          <a:xfrm>
            <a:off x="2083325" y="4361200"/>
            <a:ext cx="1645800" cy="457200"/>
          </a:xfrm>
          <a:prstGeom prst="chevron">
            <a:avLst>
              <a:gd fmla="val 50000" name="adj"/>
            </a:avLst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Climate Trends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174" name="Google Shape;174;p23"/>
          <p:cNvSpPr/>
          <p:nvPr/>
        </p:nvSpPr>
        <p:spPr>
          <a:xfrm>
            <a:off x="3729125" y="4361200"/>
            <a:ext cx="1645800" cy="457200"/>
          </a:xfrm>
          <a:prstGeom prst="chevron">
            <a:avLst>
              <a:gd fmla="val 50000" name="adj"/>
            </a:avLst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999999"/>
                </a:solidFill>
              </a:rPr>
              <a:t>Pollution Trends</a:t>
            </a:r>
            <a:endParaRPr b="1">
              <a:solidFill>
                <a:srgbClr val="999999"/>
              </a:solidFill>
            </a:endParaRPr>
          </a:p>
        </p:txBody>
      </p:sp>
      <p:sp>
        <p:nvSpPr>
          <p:cNvPr id="175" name="Google Shape;175;p23"/>
          <p:cNvSpPr/>
          <p:nvPr/>
        </p:nvSpPr>
        <p:spPr>
          <a:xfrm>
            <a:off x="5374925" y="4361200"/>
            <a:ext cx="1645800" cy="4572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999999"/>
                </a:solidFill>
              </a:rPr>
              <a:t>Natural Disasters</a:t>
            </a:r>
            <a:endParaRPr b="1">
              <a:solidFill>
                <a:srgbClr val="999999"/>
              </a:solidFill>
            </a:endParaRPr>
          </a:p>
        </p:txBody>
      </p:sp>
      <p:sp>
        <p:nvSpPr>
          <p:cNvPr id="176" name="Google Shape;176;p23"/>
          <p:cNvSpPr/>
          <p:nvPr/>
        </p:nvSpPr>
        <p:spPr>
          <a:xfrm>
            <a:off x="7020725" y="4361200"/>
            <a:ext cx="1645800" cy="4572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999999"/>
                </a:solidFill>
              </a:rPr>
              <a:t>Final Takeaways</a:t>
            </a:r>
            <a:endParaRPr b="1">
              <a:solidFill>
                <a:srgbClr val="999999"/>
              </a:solidFill>
            </a:endParaRPr>
          </a:p>
        </p:txBody>
      </p:sp>
      <p:sp>
        <p:nvSpPr>
          <p:cNvPr id="177" name="Google Shape;177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Air Quality: Data Cleaning</a:t>
            </a:r>
            <a:endParaRPr/>
          </a:p>
        </p:txBody>
      </p:sp>
      <p:sp>
        <p:nvSpPr>
          <p:cNvPr id="178" name="Google Shape;178;p23"/>
          <p:cNvSpPr/>
          <p:nvPr/>
        </p:nvSpPr>
        <p:spPr>
          <a:xfrm>
            <a:off x="3729125" y="4361200"/>
            <a:ext cx="1645800" cy="457200"/>
          </a:xfrm>
          <a:prstGeom prst="chevron">
            <a:avLst>
              <a:gd fmla="val 50000" name="adj"/>
            </a:avLst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Pollution Trends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179" name="Google Shape;179;p23"/>
          <p:cNvSpPr/>
          <p:nvPr/>
        </p:nvSpPr>
        <p:spPr>
          <a:xfrm>
            <a:off x="2083325" y="4361200"/>
            <a:ext cx="1645800" cy="457200"/>
          </a:xfrm>
          <a:prstGeom prst="chevron">
            <a:avLst>
              <a:gd fmla="val 50000" name="adj"/>
            </a:avLst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Climate Trends</a:t>
            </a:r>
            <a:endParaRPr b="1">
              <a:solidFill>
                <a:srgbClr val="FFFFFF"/>
              </a:solidFill>
            </a:endParaRPr>
          </a:p>
        </p:txBody>
      </p:sp>
      <p:pic>
        <p:nvPicPr>
          <p:cNvPr id="180" name="Google Shape;180;p23"/>
          <p:cNvPicPr preferRelativeResize="0"/>
          <p:nvPr/>
        </p:nvPicPr>
        <p:blipFill rotWithShape="1">
          <a:blip r:embed="rId4">
            <a:alphaModFix/>
          </a:blip>
          <a:srcRect b="46377" l="0" r="18207" t="0"/>
          <a:stretch/>
        </p:blipFill>
        <p:spPr>
          <a:xfrm>
            <a:off x="311700" y="1840025"/>
            <a:ext cx="4343874" cy="1463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3"/>
          <p:cNvPicPr preferRelativeResize="0"/>
          <p:nvPr/>
        </p:nvPicPr>
        <p:blipFill rotWithShape="1">
          <a:blip r:embed="rId4">
            <a:alphaModFix/>
          </a:blip>
          <a:srcRect b="0" l="0" r="25099" t="52810"/>
          <a:stretch/>
        </p:blipFill>
        <p:spPr>
          <a:xfrm>
            <a:off x="4854625" y="1840025"/>
            <a:ext cx="3977675" cy="1287851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3"/>
          <p:cNvSpPr txBox="1"/>
          <p:nvPr/>
        </p:nvSpPr>
        <p:spPr>
          <a:xfrm>
            <a:off x="376375" y="1045900"/>
            <a:ext cx="2760000" cy="7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Create a new dataframe with relevant columns</a:t>
            </a:r>
            <a:endParaRPr/>
          </a:p>
        </p:txBody>
      </p:sp>
      <p:sp>
        <p:nvSpPr>
          <p:cNvPr id="183" name="Google Shape;183;p23"/>
          <p:cNvSpPr txBox="1"/>
          <p:nvPr/>
        </p:nvSpPr>
        <p:spPr>
          <a:xfrm>
            <a:off x="5037100" y="1045900"/>
            <a:ext cx="3284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Filter “regions” column to remove unnecessary rows (duplicates)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4"/>
          <p:cNvSpPr/>
          <p:nvPr/>
        </p:nvSpPr>
        <p:spPr>
          <a:xfrm>
            <a:off x="437525" y="4361200"/>
            <a:ext cx="1645800" cy="457200"/>
          </a:xfrm>
          <a:prstGeom prst="homePlate">
            <a:avLst>
              <a:gd fmla="val 50000" name="adj"/>
            </a:avLst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Overview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189" name="Google Shape;189;p24"/>
          <p:cNvSpPr/>
          <p:nvPr/>
        </p:nvSpPr>
        <p:spPr>
          <a:xfrm>
            <a:off x="2083325" y="4361200"/>
            <a:ext cx="1645800" cy="457200"/>
          </a:xfrm>
          <a:prstGeom prst="chevron">
            <a:avLst>
              <a:gd fmla="val 50000" name="adj"/>
            </a:avLst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Climate Trends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190" name="Google Shape;190;p24"/>
          <p:cNvSpPr/>
          <p:nvPr/>
        </p:nvSpPr>
        <p:spPr>
          <a:xfrm>
            <a:off x="3729125" y="4361200"/>
            <a:ext cx="1645800" cy="457200"/>
          </a:xfrm>
          <a:prstGeom prst="chevron">
            <a:avLst>
              <a:gd fmla="val 50000" name="adj"/>
            </a:avLst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999999"/>
                </a:solidFill>
              </a:rPr>
              <a:t>Pollution Trends</a:t>
            </a:r>
            <a:endParaRPr b="1">
              <a:solidFill>
                <a:srgbClr val="999999"/>
              </a:solidFill>
            </a:endParaRPr>
          </a:p>
        </p:txBody>
      </p:sp>
      <p:sp>
        <p:nvSpPr>
          <p:cNvPr id="191" name="Google Shape;191;p24"/>
          <p:cNvSpPr/>
          <p:nvPr/>
        </p:nvSpPr>
        <p:spPr>
          <a:xfrm>
            <a:off x="5374925" y="4361200"/>
            <a:ext cx="1645800" cy="4572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999999"/>
                </a:solidFill>
              </a:rPr>
              <a:t>Natural Disasters</a:t>
            </a:r>
            <a:endParaRPr b="1">
              <a:solidFill>
                <a:srgbClr val="999999"/>
              </a:solidFill>
            </a:endParaRPr>
          </a:p>
        </p:txBody>
      </p:sp>
      <p:sp>
        <p:nvSpPr>
          <p:cNvPr id="192" name="Google Shape;192;p24"/>
          <p:cNvSpPr/>
          <p:nvPr/>
        </p:nvSpPr>
        <p:spPr>
          <a:xfrm>
            <a:off x="7020725" y="4361200"/>
            <a:ext cx="1645800" cy="4572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999999"/>
                </a:solidFill>
              </a:rPr>
              <a:t>Final Takeaways</a:t>
            </a:r>
            <a:endParaRPr b="1">
              <a:solidFill>
                <a:srgbClr val="999999"/>
              </a:solidFill>
            </a:endParaRPr>
          </a:p>
        </p:txBody>
      </p:sp>
      <p:sp>
        <p:nvSpPr>
          <p:cNvPr id="193" name="Google Shape;193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Air Quality: Data Cleaning</a:t>
            </a:r>
            <a:endParaRPr/>
          </a:p>
        </p:txBody>
      </p:sp>
      <p:sp>
        <p:nvSpPr>
          <p:cNvPr id="194" name="Google Shape;194;p24"/>
          <p:cNvSpPr/>
          <p:nvPr/>
        </p:nvSpPr>
        <p:spPr>
          <a:xfrm>
            <a:off x="3729125" y="4361200"/>
            <a:ext cx="1645800" cy="457200"/>
          </a:xfrm>
          <a:prstGeom prst="chevron">
            <a:avLst>
              <a:gd fmla="val 50000" name="adj"/>
            </a:avLst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Pollution Trends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195" name="Google Shape;195;p24"/>
          <p:cNvSpPr/>
          <p:nvPr/>
        </p:nvSpPr>
        <p:spPr>
          <a:xfrm>
            <a:off x="2083325" y="4361200"/>
            <a:ext cx="1645800" cy="457200"/>
          </a:xfrm>
          <a:prstGeom prst="chevron">
            <a:avLst>
              <a:gd fmla="val 50000" name="adj"/>
            </a:avLst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Climate Trends</a:t>
            </a:r>
            <a:endParaRPr b="1">
              <a:solidFill>
                <a:srgbClr val="FFFFFF"/>
              </a:solidFill>
            </a:endParaRPr>
          </a:p>
        </p:txBody>
      </p:sp>
      <p:pic>
        <p:nvPicPr>
          <p:cNvPr id="196" name="Google Shape;196;p24"/>
          <p:cNvPicPr preferRelativeResize="0"/>
          <p:nvPr/>
        </p:nvPicPr>
        <p:blipFill rotWithShape="1">
          <a:blip r:embed="rId4">
            <a:alphaModFix/>
          </a:blip>
          <a:srcRect b="0" l="0" r="50423" t="0"/>
          <a:stretch/>
        </p:blipFill>
        <p:spPr>
          <a:xfrm>
            <a:off x="437525" y="1052424"/>
            <a:ext cx="3047874" cy="2813675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4"/>
          <p:cNvSpPr txBox="1"/>
          <p:nvPr/>
        </p:nvSpPr>
        <p:spPr>
          <a:xfrm>
            <a:off x="3333000" y="941525"/>
            <a:ext cx="5333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Group by the year and the region in order to find the mean</a:t>
            </a:r>
            <a:endParaRPr/>
          </a:p>
        </p:txBody>
      </p:sp>
      <p:pic>
        <p:nvPicPr>
          <p:cNvPr id="198" name="Google Shape;198;p24"/>
          <p:cNvPicPr preferRelativeResize="0"/>
          <p:nvPr/>
        </p:nvPicPr>
        <p:blipFill rotWithShape="1">
          <a:blip r:embed="rId5">
            <a:alphaModFix/>
          </a:blip>
          <a:srcRect b="0" l="0" r="32005" t="0"/>
          <a:stretch/>
        </p:blipFill>
        <p:spPr>
          <a:xfrm>
            <a:off x="3818563" y="1558762"/>
            <a:ext cx="4362275" cy="202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24"/>
          <p:cNvSpPr txBox="1"/>
          <p:nvPr/>
        </p:nvSpPr>
        <p:spPr>
          <a:xfrm>
            <a:off x="3333000" y="1200325"/>
            <a:ext cx="3943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Reset index to plot and rename columns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5"/>
          <p:cNvSpPr/>
          <p:nvPr/>
        </p:nvSpPr>
        <p:spPr>
          <a:xfrm>
            <a:off x="437525" y="4361200"/>
            <a:ext cx="1645800" cy="457200"/>
          </a:xfrm>
          <a:prstGeom prst="homePlate">
            <a:avLst>
              <a:gd fmla="val 50000" name="adj"/>
            </a:avLst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Overview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205" name="Google Shape;205;p25"/>
          <p:cNvSpPr/>
          <p:nvPr/>
        </p:nvSpPr>
        <p:spPr>
          <a:xfrm>
            <a:off x="2083325" y="4361200"/>
            <a:ext cx="1645800" cy="457200"/>
          </a:xfrm>
          <a:prstGeom prst="chevron">
            <a:avLst>
              <a:gd fmla="val 50000" name="adj"/>
            </a:avLst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Climate Trends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206" name="Google Shape;206;p25"/>
          <p:cNvSpPr/>
          <p:nvPr/>
        </p:nvSpPr>
        <p:spPr>
          <a:xfrm>
            <a:off x="3729125" y="4361200"/>
            <a:ext cx="1645800" cy="457200"/>
          </a:xfrm>
          <a:prstGeom prst="chevron">
            <a:avLst>
              <a:gd fmla="val 50000" name="adj"/>
            </a:avLst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999999"/>
                </a:solidFill>
              </a:rPr>
              <a:t>Pollution Trends</a:t>
            </a:r>
            <a:endParaRPr b="1">
              <a:solidFill>
                <a:srgbClr val="999999"/>
              </a:solidFill>
            </a:endParaRPr>
          </a:p>
        </p:txBody>
      </p:sp>
      <p:sp>
        <p:nvSpPr>
          <p:cNvPr id="207" name="Google Shape;207;p25"/>
          <p:cNvSpPr/>
          <p:nvPr/>
        </p:nvSpPr>
        <p:spPr>
          <a:xfrm>
            <a:off x="5374925" y="4361200"/>
            <a:ext cx="1645800" cy="4572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999999"/>
                </a:solidFill>
              </a:rPr>
              <a:t>Natural Disasters</a:t>
            </a:r>
            <a:endParaRPr b="1">
              <a:solidFill>
                <a:srgbClr val="999999"/>
              </a:solidFill>
            </a:endParaRPr>
          </a:p>
        </p:txBody>
      </p:sp>
      <p:sp>
        <p:nvSpPr>
          <p:cNvPr id="208" name="Google Shape;208;p25"/>
          <p:cNvSpPr/>
          <p:nvPr/>
        </p:nvSpPr>
        <p:spPr>
          <a:xfrm>
            <a:off x="7020725" y="4361200"/>
            <a:ext cx="1645800" cy="4572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999999"/>
                </a:solidFill>
              </a:rPr>
              <a:t>Final Takeaways</a:t>
            </a:r>
            <a:endParaRPr b="1">
              <a:solidFill>
                <a:srgbClr val="999999"/>
              </a:solidFill>
            </a:endParaRPr>
          </a:p>
        </p:txBody>
      </p:sp>
      <p:sp>
        <p:nvSpPr>
          <p:cNvPr id="209" name="Google Shape;209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Air Quality: Visualization</a:t>
            </a:r>
            <a:endParaRPr/>
          </a:p>
        </p:txBody>
      </p:sp>
      <p:sp>
        <p:nvSpPr>
          <p:cNvPr id="210" name="Google Shape;210;p25"/>
          <p:cNvSpPr/>
          <p:nvPr/>
        </p:nvSpPr>
        <p:spPr>
          <a:xfrm>
            <a:off x="3729125" y="4361200"/>
            <a:ext cx="1645800" cy="457200"/>
          </a:xfrm>
          <a:prstGeom prst="chevron">
            <a:avLst>
              <a:gd fmla="val 50000" name="adj"/>
            </a:avLst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Pollution Trends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211" name="Google Shape;211;p25"/>
          <p:cNvSpPr/>
          <p:nvPr/>
        </p:nvSpPr>
        <p:spPr>
          <a:xfrm>
            <a:off x="2083325" y="4361200"/>
            <a:ext cx="1645800" cy="457200"/>
          </a:xfrm>
          <a:prstGeom prst="chevron">
            <a:avLst>
              <a:gd fmla="val 50000" name="adj"/>
            </a:avLst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Climate Trends</a:t>
            </a:r>
            <a:endParaRPr b="1">
              <a:solidFill>
                <a:srgbClr val="FFFFFF"/>
              </a:solidFill>
            </a:endParaRPr>
          </a:p>
        </p:txBody>
      </p:sp>
      <p:pic>
        <p:nvPicPr>
          <p:cNvPr id="212" name="Google Shape;212;p25"/>
          <p:cNvPicPr preferRelativeResize="0"/>
          <p:nvPr/>
        </p:nvPicPr>
        <p:blipFill rotWithShape="1">
          <a:blip r:embed="rId4">
            <a:alphaModFix/>
          </a:blip>
          <a:srcRect b="0" l="0" r="22299" t="0"/>
          <a:stretch/>
        </p:blipFill>
        <p:spPr>
          <a:xfrm>
            <a:off x="241450" y="1170125"/>
            <a:ext cx="4090999" cy="178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32449" y="1170125"/>
            <a:ext cx="4659151" cy="28351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206200"/>
            <a:ext cx="7310538" cy="3155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26"/>
          <p:cNvSpPr txBox="1"/>
          <p:nvPr/>
        </p:nvSpPr>
        <p:spPr>
          <a:xfrm>
            <a:off x="6579225" y="2090850"/>
            <a:ext cx="2253000" cy="2270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Observations: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Changes occur relatively slow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Significant</a:t>
            </a:r>
            <a:r>
              <a:rPr lang="en"/>
              <a:t> changes starting 2014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Regions that start high trend high, regions that start low trend low</a:t>
            </a:r>
            <a:endParaRPr/>
          </a:p>
        </p:txBody>
      </p:sp>
      <p:sp>
        <p:nvSpPr>
          <p:cNvPr id="220" name="Google Shape;220;p26"/>
          <p:cNvSpPr/>
          <p:nvPr/>
        </p:nvSpPr>
        <p:spPr>
          <a:xfrm>
            <a:off x="437525" y="4361200"/>
            <a:ext cx="1645800" cy="457200"/>
          </a:xfrm>
          <a:prstGeom prst="homePlate">
            <a:avLst>
              <a:gd fmla="val 50000" name="adj"/>
            </a:avLst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Overview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221" name="Google Shape;221;p26"/>
          <p:cNvSpPr/>
          <p:nvPr/>
        </p:nvSpPr>
        <p:spPr>
          <a:xfrm>
            <a:off x="2083325" y="4361200"/>
            <a:ext cx="1645800" cy="457200"/>
          </a:xfrm>
          <a:prstGeom prst="chevron">
            <a:avLst>
              <a:gd fmla="val 50000" name="adj"/>
            </a:avLst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Climate Trends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222" name="Google Shape;222;p26"/>
          <p:cNvSpPr/>
          <p:nvPr/>
        </p:nvSpPr>
        <p:spPr>
          <a:xfrm>
            <a:off x="3729125" y="4361200"/>
            <a:ext cx="1645800" cy="457200"/>
          </a:xfrm>
          <a:prstGeom prst="chevron">
            <a:avLst>
              <a:gd fmla="val 50000" name="adj"/>
            </a:avLst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999999"/>
                </a:solidFill>
              </a:rPr>
              <a:t>Pollution Trends</a:t>
            </a:r>
            <a:endParaRPr b="1">
              <a:solidFill>
                <a:srgbClr val="999999"/>
              </a:solidFill>
            </a:endParaRPr>
          </a:p>
        </p:txBody>
      </p:sp>
      <p:sp>
        <p:nvSpPr>
          <p:cNvPr id="223" name="Google Shape;223;p26"/>
          <p:cNvSpPr/>
          <p:nvPr/>
        </p:nvSpPr>
        <p:spPr>
          <a:xfrm>
            <a:off x="5374925" y="4361200"/>
            <a:ext cx="1645800" cy="4572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999999"/>
                </a:solidFill>
              </a:rPr>
              <a:t>Natural Disasters</a:t>
            </a:r>
            <a:endParaRPr b="1">
              <a:solidFill>
                <a:srgbClr val="999999"/>
              </a:solidFill>
            </a:endParaRPr>
          </a:p>
        </p:txBody>
      </p:sp>
      <p:sp>
        <p:nvSpPr>
          <p:cNvPr id="224" name="Google Shape;224;p26"/>
          <p:cNvSpPr/>
          <p:nvPr/>
        </p:nvSpPr>
        <p:spPr>
          <a:xfrm>
            <a:off x="7020725" y="4361200"/>
            <a:ext cx="1645800" cy="4572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999999"/>
                </a:solidFill>
              </a:rPr>
              <a:t>Final Takeaways</a:t>
            </a:r>
            <a:endParaRPr b="1">
              <a:solidFill>
                <a:srgbClr val="999999"/>
              </a:solidFill>
            </a:endParaRPr>
          </a:p>
        </p:txBody>
      </p:sp>
      <p:sp>
        <p:nvSpPr>
          <p:cNvPr id="225" name="Google Shape;225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Air Quality: Global Pollution at a Glance</a:t>
            </a:r>
            <a:endParaRPr/>
          </a:p>
        </p:txBody>
      </p:sp>
      <p:sp>
        <p:nvSpPr>
          <p:cNvPr id="226" name="Google Shape;226;p26"/>
          <p:cNvSpPr/>
          <p:nvPr/>
        </p:nvSpPr>
        <p:spPr>
          <a:xfrm>
            <a:off x="3729125" y="4361200"/>
            <a:ext cx="1645800" cy="457200"/>
          </a:xfrm>
          <a:prstGeom prst="chevron">
            <a:avLst>
              <a:gd fmla="val 50000" name="adj"/>
            </a:avLst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Pollution Trends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227" name="Google Shape;227;p26"/>
          <p:cNvSpPr/>
          <p:nvPr/>
        </p:nvSpPr>
        <p:spPr>
          <a:xfrm>
            <a:off x="2083325" y="4361200"/>
            <a:ext cx="1645800" cy="457200"/>
          </a:xfrm>
          <a:prstGeom prst="chevron">
            <a:avLst>
              <a:gd fmla="val 50000" name="adj"/>
            </a:avLst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Climate Trends</a:t>
            </a:r>
            <a:endParaRPr b="1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7"/>
          <p:cNvSpPr txBox="1"/>
          <p:nvPr>
            <p:ph idx="2" type="body"/>
          </p:nvPr>
        </p:nvSpPr>
        <p:spPr>
          <a:xfrm>
            <a:off x="5687100" y="828875"/>
            <a:ext cx="3456900" cy="3416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Observations: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North African, Middle East, and South Asian countries seem to show the strongest increase in pollutant exposure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○"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Central Asian countries show minor increases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European countries seem to drastically decrease in pollutant exposure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○"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Latin American countries show minor decreases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North American countries show relatively the lowest amounts of pollutant exposure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p27"/>
          <p:cNvSpPr/>
          <p:nvPr/>
        </p:nvSpPr>
        <p:spPr>
          <a:xfrm>
            <a:off x="437525" y="4361200"/>
            <a:ext cx="1645800" cy="457200"/>
          </a:xfrm>
          <a:prstGeom prst="homePlate">
            <a:avLst>
              <a:gd fmla="val 50000" name="adj"/>
            </a:avLst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Overview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234" name="Google Shape;234;p27"/>
          <p:cNvSpPr/>
          <p:nvPr/>
        </p:nvSpPr>
        <p:spPr>
          <a:xfrm>
            <a:off x="2083325" y="4361200"/>
            <a:ext cx="1645800" cy="457200"/>
          </a:xfrm>
          <a:prstGeom prst="chevron">
            <a:avLst>
              <a:gd fmla="val 50000" name="adj"/>
            </a:avLst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Climate Trends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235" name="Google Shape;235;p27"/>
          <p:cNvSpPr/>
          <p:nvPr/>
        </p:nvSpPr>
        <p:spPr>
          <a:xfrm>
            <a:off x="3729125" y="4361200"/>
            <a:ext cx="1645800" cy="457200"/>
          </a:xfrm>
          <a:prstGeom prst="chevron">
            <a:avLst>
              <a:gd fmla="val 50000" name="adj"/>
            </a:avLst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999999"/>
                </a:solidFill>
              </a:rPr>
              <a:t>Pollution Trends</a:t>
            </a:r>
            <a:endParaRPr b="1">
              <a:solidFill>
                <a:srgbClr val="999999"/>
              </a:solidFill>
            </a:endParaRPr>
          </a:p>
        </p:txBody>
      </p:sp>
      <p:sp>
        <p:nvSpPr>
          <p:cNvPr id="236" name="Google Shape;236;p27"/>
          <p:cNvSpPr/>
          <p:nvPr/>
        </p:nvSpPr>
        <p:spPr>
          <a:xfrm>
            <a:off x="5374925" y="4361200"/>
            <a:ext cx="1645800" cy="4572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999999"/>
                </a:solidFill>
              </a:rPr>
              <a:t>Natural Disasters</a:t>
            </a:r>
            <a:endParaRPr b="1">
              <a:solidFill>
                <a:srgbClr val="999999"/>
              </a:solidFill>
            </a:endParaRPr>
          </a:p>
        </p:txBody>
      </p:sp>
      <p:sp>
        <p:nvSpPr>
          <p:cNvPr id="237" name="Google Shape;237;p27"/>
          <p:cNvSpPr/>
          <p:nvPr/>
        </p:nvSpPr>
        <p:spPr>
          <a:xfrm>
            <a:off x="7020725" y="4361200"/>
            <a:ext cx="1645800" cy="4572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999999"/>
                </a:solidFill>
              </a:rPr>
              <a:t>Final Takeaways</a:t>
            </a:r>
            <a:endParaRPr b="1">
              <a:solidFill>
                <a:srgbClr val="999999"/>
              </a:solidFill>
            </a:endParaRPr>
          </a:p>
        </p:txBody>
      </p:sp>
      <p:sp>
        <p:nvSpPr>
          <p:cNvPr id="238" name="Google Shape;238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Air Quality: How Has Pollution Changed?</a:t>
            </a:r>
            <a:endParaRPr/>
          </a:p>
        </p:txBody>
      </p:sp>
      <p:pic>
        <p:nvPicPr>
          <p:cNvPr id="239" name="Google Shape;239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6812" y="1174963"/>
            <a:ext cx="5318826" cy="3029008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27"/>
          <p:cNvSpPr/>
          <p:nvPr/>
        </p:nvSpPr>
        <p:spPr>
          <a:xfrm>
            <a:off x="3729125" y="4361200"/>
            <a:ext cx="1645800" cy="457200"/>
          </a:xfrm>
          <a:prstGeom prst="chevron">
            <a:avLst>
              <a:gd fmla="val 50000" name="adj"/>
            </a:avLst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Pollution Trends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241" name="Google Shape;241;p27"/>
          <p:cNvSpPr/>
          <p:nvPr/>
        </p:nvSpPr>
        <p:spPr>
          <a:xfrm>
            <a:off x="2083325" y="4361200"/>
            <a:ext cx="1645800" cy="457200"/>
          </a:xfrm>
          <a:prstGeom prst="chevron">
            <a:avLst>
              <a:gd fmla="val 50000" name="adj"/>
            </a:avLst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Climate Trends</a:t>
            </a:r>
            <a:endParaRPr b="1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8"/>
          <p:cNvSpPr/>
          <p:nvPr/>
        </p:nvSpPr>
        <p:spPr>
          <a:xfrm>
            <a:off x="437525" y="4361200"/>
            <a:ext cx="1645800" cy="457200"/>
          </a:xfrm>
          <a:prstGeom prst="homePlate">
            <a:avLst>
              <a:gd fmla="val 50000" name="adj"/>
            </a:avLst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Overview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247" name="Google Shape;247;p28"/>
          <p:cNvSpPr/>
          <p:nvPr/>
        </p:nvSpPr>
        <p:spPr>
          <a:xfrm>
            <a:off x="2083325" y="4361200"/>
            <a:ext cx="1645800" cy="457200"/>
          </a:xfrm>
          <a:prstGeom prst="chevron">
            <a:avLst>
              <a:gd fmla="val 50000" name="adj"/>
            </a:avLst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Climate Trends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248" name="Google Shape;248;p28"/>
          <p:cNvSpPr/>
          <p:nvPr/>
        </p:nvSpPr>
        <p:spPr>
          <a:xfrm>
            <a:off x="3729125" y="4361200"/>
            <a:ext cx="1645800" cy="457200"/>
          </a:xfrm>
          <a:prstGeom prst="chevron">
            <a:avLst>
              <a:gd fmla="val 50000" name="adj"/>
            </a:avLst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999999"/>
                </a:solidFill>
              </a:rPr>
              <a:t>Pollution Trends</a:t>
            </a:r>
            <a:endParaRPr b="1">
              <a:solidFill>
                <a:srgbClr val="999999"/>
              </a:solidFill>
            </a:endParaRPr>
          </a:p>
        </p:txBody>
      </p:sp>
      <p:sp>
        <p:nvSpPr>
          <p:cNvPr id="249" name="Google Shape;249;p28"/>
          <p:cNvSpPr/>
          <p:nvPr/>
        </p:nvSpPr>
        <p:spPr>
          <a:xfrm>
            <a:off x="5374925" y="4361200"/>
            <a:ext cx="1645800" cy="457200"/>
          </a:xfrm>
          <a:prstGeom prst="chevron">
            <a:avLst>
              <a:gd fmla="val 50000" name="adj"/>
            </a:avLst>
          </a:prstGeom>
          <a:solidFill>
            <a:srgbClr val="E68D1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Natural Disasters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250" name="Google Shape;250;p28"/>
          <p:cNvSpPr/>
          <p:nvPr/>
        </p:nvSpPr>
        <p:spPr>
          <a:xfrm>
            <a:off x="7020725" y="4361200"/>
            <a:ext cx="1645800" cy="4572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999999"/>
                </a:solidFill>
              </a:rPr>
              <a:t>Final Takeaways</a:t>
            </a:r>
            <a:endParaRPr b="1">
              <a:solidFill>
                <a:srgbClr val="999999"/>
              </a:solidFill>
            </a:endParaRPr>
          </a:p>
        </p:txBody>
      </p:sp>
      <p:sp>
        <p:nvSpPr>
          <p:cNvPr id="251" name="Google Shape;251;p28"/>
          <p:cNvSpPr/>
          <p:nvPr/>
        </p:nvSpPr>
        <p:spPr>
          <a:xfrm>
            <a:off x="3729125" y="4361200"/>
            <a:ext cx="1645800" cy="457200"/>
          </a:xfrm>
          <a:prstGeom prst="chevron">
            <a:avLst>
              <a:gd fmla="val 50000" name="adj"/>
            </a:avLst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Pollution Trends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252" name="Google Shape;252;p28"/>
          <p:cNvSpPr/>
          <p:nvPr/>
        </p:nvSpPr>
        <p:spPr>
          <a:xfrm>
            <a:off x="2083325" y="4361200"/>
            <a:ext cx="1645800" cy="457200"/>
          </a:xfrm>
          <a:prstGeom prst="chevron">
            <a:avLst>
              <a:gd fmla="val 50000" name="adj"/>
            </a:avLst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Climate Trends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253" name="Google Shape;253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Global Natural Disasters: Hurricane, Earthquake</a:t>
            </a:r>
            <a:endParaRPr/>
          </a:p>
        </p:txBody>
      </p:sp>
      <p:sp>
        <p:nvSpPr>
          <p:cNvPr id="254" name="Google Shape;254;p28"/>
          <p:cNvSpPr txBox="1"/>
          <p:nvPr>
            <p:ph type="title"/>
          </p:nvPr>
        </p:nvSpPr>
        <p:spPr>
          <a:xfrm>
            <a:off x="321775" y="1017725"/>
            <a:ext cx="15135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Quick Facts:</a:t>
            </a:r>
            <a:endParaRPr sz="1800"/>
          </a:p>
        </p:txBody>
      </p:sp>
      <p:sp>
        <p:nvSpPr>
          <p:cNvPr id="255" name="Google Shape;255;p28"/>
          <p:cNvSpPr txBox="1"/>
          <p:nvPr>
            <p:ph type="title"/>
          </p:nvPr>
        </p:nvSpPr>
        <p:spPr>
          <a:xfrm>
            <a:off x="437525" y="1554550"/>
            <a:ext cx="3906900" cy="25836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500"/>
              <a:t>What is the difference between a hurricane, a cyclone, and a typhoon?</a:t>
            </a:r>
            <a:endParaRPr b="1"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highlight>
                  <a:srgbClr val="FFFFFF"/>
                </a:highlight>
              </a:rPr>
              <a:t>They are all the same; the </a:t>
            </a:r>
            <a:r>
              <a:rPr lang="en" sz="1500" u="sng">
                <a:highlight>
                  <a:srgbClr val="FFFFFF"/>
                </a:highlight>
                <a:hlinkClick r:id="rId3"/>
              </a:rPr>
              <a:t>only difference</a:t>
            </a:r>
            <a:r>
              <a:rPr lang="en" sz="1500">
                <a:highlight>
                  <a:srgbClr val="FFFFFF"/>
                </a:highlight>
              </a:rPr>
              <a:t> is the location where the storm occurs.</a:t>
            </a:r>
            <a:endParaRPr sz="15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highlight>
                <a:srgbClr val="FFFFFF"/>
              </a:highlight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Hurricane - </a:t>
            </a:r>
            <a:r>
              <a:rPr lang="en" sz="1500">
                <a:highlight>
                  <a:srgbClr val="FFFFFF"/>
                </a:highlight>
              </a:rPr>
              <a:t>Atlantic and NE Pacific </a:t>
            </a:r>
            <a:endParaRPr sz="1500">
              <a:highlight>
                <a:srgbClr val="FFFFFF"/>
              </a:highlight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Typhoon - </a:t>
            </a:r>
            <a:r>
              <a:rPr lang="en" sz="1500">
                <a:highlight>
                  <a:srgbClr val="FFFFFF"/>
                </a:highlight>
              </a:rPr>
              <a:t>NW Pacific Ocean</a:t>
            </a:r>
            <a:endParaRPr sz="1500">
              <a:highlight>
                <a:srgbClr val="FFFFFF"/>
              </a:highlight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>
                <a:highlight>
                  <a:srgbClr val="FFFFFF"/>
                </a:highlight>
              </a:rPr>
              <a:t>Cyclones - S Pacific and Indian Ocean</a:t>
            </a:r>
            <a:endParaRPr sz="15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graphicFrame>
        <p:nvGraphicFramePr>
          <p:cNvPr id="256" name="Google Shape;256;p28"/>
          <p:cNvGraphicFramePr/>
          <p:nvPr/>
        </p:nvGraphicFramePr>
        <p:xfrm>
          <a:off x="4671700" y="154074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{A0D85EC8-B8B2-4AEF-8F30-B9F12611D848}</a:tableStyleId>
              </a:tblPr>
              <a:tblGrid>
                <a:gridCol w="1846900"/>
                <a:gridCol w="2060000"/>
              </a:tblGrid>
              <a:tr h="4286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Hurricane Category</a:t>
                      </a:r>
                      <a:endParaRPr b="1"/>
                    </a:p>
                  </a:txBody>
                  <a:tcPr marT="91425" marB="91425" marR="68575" marL="68575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Wind Speed</a:t>
                      </a:r>
                      <a:endParaRPr b="1"/>
                    </a:p>
                  </a:txBody>
                  <a:tcPr marT="91425" marB="91425" marR="68575" marL="68575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90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Five</a:t>
                      </a:r>
                      <a:endParaRPr/>
                    </a:p>
                  </a:txBody>
                  <a:tcPr marT="91425" marB="91425" marR="68575" marL="68575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≥ 157 mph  </a:t>
                      </a:r>
                      <a:endParaRPr/>
                    </a:p>
                  </a:txBody>
                  <a:tcPr marT="91425" marB="91425" marR="68575" marL="68575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4191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Four</a:t>
                      </a:r>
                      <a:endParaRPr/>
                    </a:p>
                  </a:txBody>
                  <a:tcPr marT="91425" marB="91425" marR="68575" marL="68575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  130–156 mph  </a:t>
                      </a:r>
                      <a:endParaRPr/>
                    </a:p>
                  </a:txBody>
                  <a:tcPr marT="91425" marB="91425" marR="68575" marL="68575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4191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Three</a:t>
                      </a:r>
                      <a:endParaRPr/>
                    </a:p>
                  </a:txBody>
                  <a:tcPr marT="91425" marB="91425" marR="68575" marL="68575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  111–129 mph  </a:t>
                      </a:r>
                      <a:endParaRPr/>
                    </a:p>
                  </a:txBody>
                  <a:tcPr marT="91425" marB="91425" marR="68575" marL="68575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4191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Two</a:t>
                      </a:r>
                      <a:endParaRPr/>
                    </a:p>
                  </a:txBody>
                  <a:tcPr marT="91425" marB="91425" marR="68575" marL="68575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  96–110 mph  </a:t>
                      </a:r>
                      <a:endParaRPr/>
                    </a:p>
                  </a:txBody>
                  <a:tcPr marT="91425" marB="91425" marR="68575" marL="68575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2095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One</a:t>
                      </a:r>
                      <a:endParaRPr/>
                    </a:p>
                  </a:txBody>
                  <a:tcPr marT="91425" marB="91425" marR="68575" marL="68575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  74–95 mph  </a:t>
                      </a:r>
                      <a:endParaRPr/>
                    </a:p>
                  </a:txBody>
                  <a:tcPr marT="91425" marB="91425" marR="68575" marL="68575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9"/>
          <p:cNvSpPr/>
          <p:nvPr/>
        </p:nvSpPr>
        <p:spPr>
          <a:xfrm>
            <a:off x="437525" y="4361200"/>
            <a:ext cx="1645800" cy="457200"/>
          </a:xfrm>
          <a:prstGeom prst="homePlate">
            <a:avLst>
              <a:gd fmla="val 50000" name="adj"/>
            </a:avLst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Overview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262" name="Google Shape;262;p29"/>
          <p:cNvSpPr/>
          <p:nvPr/>
        </p:nvSpPr>
        <p:spPr>
          <a:xfrm>
            <a:off x="2083325" y="4361200"/>
            <a:ext cx="1645800" cy="457200"/>
          </a:xfrm>
          <a:prstGeom prst="chevron">
            <a:avLst>
              <a:gd fmla="val 50000" name="adj"/>
            </a:avLst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Climate Trends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263" name="Google Shape;263;p29"/>
          <p:cNvSpPr/>
          <p:nvPr/>
        </p:nvSpPr>
        <p:spPr>
          <a:xfrm>
            <a:off x="3729125" y="4361200"/>
            <a:ext cx="1645800" cy="457200"/>
          </a:xfrm>
          <a:prstGeom prst="chevron">
            <a:avLst>
              <a:gd fmla="val 50000" name="adj"/>
            </a:avLst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999999"/>
                </a:solidFill>
              </a:rPr>
              <a:t>Pollution Trends</a:t>
            </a:r>
            <a:endParaRPr b="1">
              <a:solidFill>
                <a:srgbClr val="999999"/>
              </a:solidFill>
            </a:endParaRPr>
          </a:p>
        </p:txBody>
      </p:sp>
      <p:sp>
        <p:nvSpPr>
          <p:cNvPr id="264" name="Google Shape;264;p29"/>
          <p:cNvSpPr/>
          <p:nvPr/>
        </p:nvSpPr>
        <p:spPr>
          <a:xfrm>
            <a:off x="5374925" y="4361200"/>
            <a:ext cx="1645800" cy="457200"/>
          </a:xfrm>
          <a:prstGeom prst="chevron">
            <a:avLst>
              <a:gd fmla="val 50000" name="adj"/>
            </a:avLst>
          </a:prstGeom>
          <a:solidFill>
            <a:srgbClr val="E68D1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Natural Disasters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265" name="Google Shape;265;p29"/>
          <p:cNvSpPr/>
          <p:nvPr/>
        </p:nvSpPr>
        <p:spPr>
          <a:xfrm>
            <a:off x="7020725" y="4361200"/>
            <a:ext cx="1645800" cy="4572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999999"/>
                </a:solidFill>
              </a:rPr>
              <a:t>Final Takeaways</a:t>
            </a:r>
            <a:endParaRPr b="1">
              <a:solidFill>
                <a:srgbClr val="999999"/>
              </a:solidFill>
            </a:endParaRPr>
          </a:p>
        </p:txBody>
      </p:sp>
      <p:sp>
        <p:nvSpPr>
          <p:cNvPr id="266" name="Google Shape;266;p29"/>
          <p:cNvSpPr/>
          <p:nvPr/>
        </p:nvSpPr>
        <p:spPr>
          <a:xfrm>
            <a:off x="3729125" y="4361200"/>
            <a:ext cx="1645800" cy="457200"/>
          </a:xfrm>
          <a:prstGeom prst="chevron">
            <a:avLst>
              <a:gd fmla="val 50000" name="adj"/>
            </a:avLst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Pollution Trends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267" name="Google Shape;267;p29"/>
          <p:cNvSpPr/>
          <p:nvPr/>
        </p:nvSpPr>
        <p:spPr>
          <a:xfrm>
            <a:off x="2083325" y="4361200"/>
            <a:ext cx="1645800" cy="457200"/>
          </a:xfrm>
          <a:prstGeom prst="chevron">
            <a:avLst>
              <a:gd fmla="val 50000" name="adj"/>
            </a:avLst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Climate Trends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268" name="Google Shape;268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Global Natural Disasters: Hurricane, Earthquake</a:t>
            </a:r>
            <a:endParaRPr/>
          </a:p>
        </p:txBody>
      </p:sp>
      <p:sp>
        <p:nvSpPr>
          <p:cNvPr id="269" name="Google Shape;269;p29"/>
          <p:cNvSpPr txBox="1"/>
          <p:nvPr>
            <p:ph type="title"/>
          </p:nvPr>
        </p:nvSpPr>
        <p:spPr>
          <a:xfrm>
            <a:off x="321777" y="10177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Download and cleaning data</a:t>
            </a:r>
            <a:endParaRPr sz="2000"/>
          </a:p>
        </p:txBody>
      </p:sp>
      <p:pic>
        <p:nvPicPr>
          <p:cNvPr id="270" name="Google Shape;27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525" y="1590425"/>
            <a:ext cx="4449399" cy="178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39324" y="1590425"/>
            <a:ext cx="3952277" cy="2035422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29"/>
          <p:cNvSpPr/>
          <p:nvPr/>
        </p:nvSpPr>
        <p:spPr>
          <a:xfrm>
            <a:off x="3885125" y="3714075"/>
            <a:ext cx="2125800" cy="536100"/>
          </a:xfrm>
          <a:prstGeom prst="curvedUpArrow">
            <a:avLst>
              <a:gd fmla="val 25000" name="adj1"/>
              <a:gd fmla="val 50000" name="adj2"/>
              <a:gd fmla="val 2500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0"/>
          <p:cNvSpPr/>
          <p:nvPr/>
        </p:nvSpPr>
        <p:spPr>
          <a:xfrm>
            <a:off x="437525" y="4361200"/>
            <a:ext cx="1645800" cy="457200"/>
          </a:xfrm>
          <a:prstGeom prst="homePlate">
            <a:avLst>
              <a:gd fmla="val 50000" name="adj"/>
            </a:avLst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Overview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278" name="Google Shape;278;p30"/>
          <p:cNvSpPr/>
          <p:nvPr/>
        </p:nvSpPr>
        <p:spPr>
          <a:xfrm>
            <a:off x="2083325" y="4361200"/>
            <a:ext cx="1645800" cy="457200"/>
          </a:xfrm>
          <a:prstGeom prst="chevron">
            <a:avLst>
              <a:gd fmla="val 50000" name="adj"/>
            </a:avLst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Climate Trends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279" name="Google Shape;279;p30"/>
          <p:cNvSpPr/>
          <p:nvPr/>
        </p:nvSpPr>
        <p:spPr>
          <a:xfrm>
            <a:off x="3729125" y="4361200"/>
            <a:ext cx="1645800" cy="457200"/>
          </a:xfrm>
          <a:prstGeom prst="chevron">
            <a:avLst>
              <a:gd fmla="val 50000" name="adj"/>
            </a:avLst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999999"/>
                </a:solidFill>
              </a:rPr>
              <a:t>Pollution Trends</a:t>
            </a:r>
            <a:endParaRPr b="1">
              <a:solidFill>
                <a:srgbClr val="999999"/>
              </a:solidFill>
            </a:endParaRPr>
          </a:p>
        </p:txBody>
      </p:sp>
      <p:sp>
        <p:nvSpPr>
          <p:cNvPr id="280" name="Google Shape;280;p30"/>
          <p:cNvSpPr/>
          <p:nvPr/>
        </p:nvSpPr>
        <p:spPr>
          <a:xfrm>
            <a:off x="5374925" y="4361200"/>
            <a:ext cx="1645800" cy="457200"/>
          </a:xfrm>
          <a:prstGeom prst="chevron">
            <a:avLst>
              <a:gd fmla="val 50000" name="adj"/>
            </a:avLst>
          </a:prstGeom>
          <a:solidFill>
            <a:srgbClr val="E68D1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Natural Disasters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281" name="Google Shape;281;p30"/>
          <p:cNvSpPr/>
          <p:nvPr/>
        </p:nvSpPr>
        <p:spPr>
          <a:xfrm>
            <a:off x="7020725" y="4361200"/>
            <a:ext cx="1645800" cy="4572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999999"/>
                </a:solidFill>
              </a:rPr>
              <a:t>Final Takeaways</a:t>
            </a:r>
            <a:endParaRPr b="1">
              <a:solidFill>
                <a:srgbClr val="999999"/>
              </a:solidFill>
            </a:endParaRPr>
          </a:p>
        </p:txBody>
      </p:sp>
      <p:sp>
        <p:nvSpPr>
          <p:cNvPr id="282" name="Google Shape;282;p30"/>
          <p:cNvSpPr/>
          <p:nvPr/>
        </p:nvSpPr>
        <p:spPr>
          <a:xfrm>
            <a:off x="3729125" y="4361200"/>
            <a:ext cx="1645800" cy="457200"/>
          </a:xfrm>
          <a:prstGeom prst="chevron">
            <a:avLst>
              <a:gd fmla="val 50000" name="adj"/>
            </a:avLst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Pollution Trends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283" name="Google Shape;283;p30"/>
          <p:cNvSpPr/>
          <p:nvPr/>
        </p:nvSpPr>
        <p:spPr>
          <a:xfrm>
            <a:off x="2083325" y="4361200"/>
            <a:ext cx="1645800" cy="457200"/>
          </a:xfrm>
          <a:prstGeom prst="chevron">
            <a:avLst>
              <a:gd fmla="val 50000" name="adj"/>
            </a:avLst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Climate Trends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284" name="Google Shape;284;p30"/>
          <p:cNvSpPr txBox="1"/>
          <p:nvPr>
            <p:ph type="title"/>
          </p:nvPr>
        </p:nvSpPr>
        <p:spPr>
          <a:xfrm>
            <a:off x="311700" y="408125"/>
            <a:ext cx="85206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Download and cleaning data</a:t>
            </a:r>
            <a:endParaRPr sz="2000"/>
          </a:p>
        </p:txBody>
      </p:sp>
      <p:pic>
        <p:nvPicPr>
          <p:cNvPr id="285" name="Google Shape;28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1775" y="865325"/>
            <a:ext cx="6829425" cy="64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665425"/>
            <a:ext cx="8839202" cy="16163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7525" y="3281736"/>
            <a:ext cx="7425818" cy="7746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1"/>
          <p:cNvSpPr/>
          <p:nvPr/>
        </p:nvSpPr>
        <p:spPr>
          <a:xfrm>
            <a:off x="437525" y="4361200"/>
            <a:ext cx="1645800" cy="457200"/>
          </a:xfrm>
          <a:prstGeom prst="homePlate">
            <a:avLst>
              <a:gd fmla="val 50000" name="adj"/>
            </a:avLst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Overview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293" name="Google Shape;293;p31"/>
          <p:cNvSpPr/>
          <p:nvPr/>
        </p:nvSpPr>
        <p:spPr>
          <a:xfrm>
            <a:off x="2083325" y="4361200"/>
            <a:ext cx="1645800" cy="457200"/>
          </a:xfrm>
          <a:prstGeom prst="chevron">
            <a:avLst>
              <a:gd fmla="val 50000" name="adj"/>
            </a:avLst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Climate Trends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294" name="Google Shape;294;p31"/>
          <p:cNvSpPr/>
          <p:nvPr/>
        </p:nvSpPr>
        <p:spPr>
          <a:xfrm>
            <a:off x="3729125" y="4361200"/>
            <a:ext cx="1645800" cy="457200"/>
          </a:xfrm>
          <a:prstGeom prst="chevron">
            <a:avLst>
              <a:gd fmla="val 50000" name="adj"/>
            </a:avLst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999999"/>
                </a:solidFill>
              </a:rPr>
              <a:t>Pollution Trends</a:t>
            </a:r>
            <a:endParaRPr b="1">
              <a:solidFill>
                <a:srgbClr val="999999"/>
              </a:solidFill>
            </a:endParaRPr>
          </a:p>
        </p:txBody>
      </p:sp>
      <p:sp>
        <p:nvSpPr>
          <p:cNvPr id="295" name="Google Shape;295;p31"/>
          <p:cNvSpPr/>
          <p:nvPr/>
        </p:nvSpPr>
        <p:spPr>
          <a:xfrm>
            <a:off x="5374925" y="4361200"/>
            <a:ext cx="1645800" cy="457200"/>
          </a:xfrm>
          <a:prstGeom prst="chevron">
            <a:avLst>
              <a:gd fmla="val 50000" name="adj"/>
            </a:avLst>
          </a:prstGeom>
          <a:solidFill>
            <a:srgbClr val="E68D1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Natural Disasters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296" name="Google Shape;296;p31"/>
          <p:cNvSpPr/>
          <p:nvPr/>
        </p:nvSpPr>
        <p:spPr>
          <a:xfrm>
            <a:off x="7020725" y="4361200"/>
            <a:ext cx="1645800" cy="4572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999999"/>
                </a:solidFill>
              </a:rPr>
              <a:t>Final Takeaways</a:t>
            </a:r>
            <a:endParaRPr b="1">
              <a:solidFill>
                <a:srgbClr val="999999"/>
              </a:solidFill>
            </a:endParaRPr>
          </a:p>
        </p:txBody>
      </p:sp>
      <p:sp>
        <p:nvSpPr>
          <p:cNvPr id="297" name="Google Shape;297;p31"/>
          <p:cNvSpPr/>
          <p:nvPr/>
        </p:nvSpPr>
        <p:spPr>
          <a:xfrm>
            <a:off x="3729125" y="4361200"/>
            <a:ext cx="1645800" cy="457200"/>
          </a:xfrm>
          <a:prstGeom prst="chevron">
            <a:avLst>
              <a:gd fmla="val 50000" name="adj"/>
            </a:avLst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Pollution Trends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298" name="Google Shape;298;p31"/>
          <p:cNvSpPr/>
          <p:nvPr/>
        </p:nvSpPr>
        <p:spPr>
          <a:xfrm>
            <a:off x="2083325" y="4361200"/>
            <a:ext cx="1645800" cy="457200"/>
          </a:xfrm>
          <a:prstGeom prst="chevron">
            <a:avLst>
              <a:gd fmla="val 50000" name="adj"/>
            </a:avLst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Climate Trends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299" name="Google Shape;299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Global Natural Disasters: Hurricane (1970-2016)</a:t>
            </a:r>
            <a:endParaRPr/>
          </a:p>
        </p:txBody>
      </p:sp>
      <p:pic>
        <p:nvPicPr>
          <p:cNvPr id="300" name="Google Shape;30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525" y="941525"/>
            <a:ext cx="4744420" cy="3419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936025"/>
            <a:ext cx="4572001" cy="3419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/>
          <p:nvPr/>
        </p:nvSpPr>
        <p:spPr>
          <a:xfrm>
            <a:off x="7575" y="770600"/>
            <a:ext cx="9144000" cy="355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14"/>
          <p:cNvSpPr txBox="1"/>
          <p:nvPr>
            <p:ph type="title"/>
          </p:nvPr>
        </p:nvSpPr>
        <p:spPr>
          <a:xfrm>
            <a:off x="452700" y="52875"/>
            <a:ext cx="8238600" cy="755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/>
              <a:t>Agenda</a:t>
            </a:r>
            <a:endParaRPr b="1"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14"/>
          <p:cNvSpPr txBox="1"/>
          <p:nvPr>
            <p:ph type="title"/>
          </p:nvPr>
        </p:nvSpPr>
        <p:spPr>
          <a:xfrm>
            <a:off x="1845525" y="967975"/>
            <a:ext cx="5468100" cy="360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Topic Overview - Ryan</a:t>
            </a:r>
            <a:endParaRPr sz="2200"/>
          </a:p>
          <a:p>
            <a:pPr indent="0" lvl="0" marL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Regional Climate Trends - Lai</a:t>
            </a:r>
            <a:endParaRPr sz="2200"/>
          </a:p>
          <a:p>
            <a:pPr indent="0" lvl="0" marL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Regional Pollution Trends - Alan</a:t>
            </a:r>
            <a:endParaRPr sz="2200"/>
          </a:p>
          <a:p>
            <a:pPr indent="0" lvl="0" marL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Global Natural Disasters - Jerica</a:t>
            </a:r>
            <a:endParaRPr sz="2200"/>
          </a:p>
          <a:p>
            <a:pPr indent="0" lvl="0" marL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Final Takeaways - Ryan</a:t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2"/>
          <p:cNvSpPr/>
          <p:nvPr/>
        </p:nvSpPr>
        <p:spPr>
          <a:xfrm>
            <a:off x="437525" y="4361200"/>
            <a:ext cx="1645800" cy="457200"/>
          </a:xfrm>
          <a:prstGeom prst="homePlate">
            <a:avLst>
              <a:gd fmla="val 50000" name="adj"/>
            </a:avLst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Overview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307" name="Google Shape;307;p32"/>
          <p:cNvSpPr/>
          <p:nvPr/>
        </p:nvSpPr>
        <p:spPr>
          <a:xfrm>
            <a:off x="2083325" y="4361200"/>
            <a:ext cx="1645800" cy="457200"/>
          </a:xfrm>
          <a:prstGeom prst="chevron">
            <a:avLst>
              <a:gd fmla="val 50000" name="adj"/>
            </a:avLst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Climate Trends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308" name="Google Shape;308;p32"/>
          <p:cNvSpPr/>
          <p:nvPr/>
        </p:nvSpPr>
        <p:spPr>
          <a:xfrm>
            <a:off x="3729125" y="4361200"/>
            <a:ext cx="1645800" cy="457200"/>
          </a:xfrm>
          <a:prstGeom prst="chevron">
            <a:avLst>
              <a:gd fmla="val 50000" name="adj"/>
            </a:avLst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999999"/>
                </a:solidFill>
              </a:rPr>
              <a:t>Pollution Trends</a:t>
            </a:r>
            <a:endParaRPr b="1">
              <a:solidFill>
                <a:srgbClr val="999999"/>
              </a:solidFill>
            </a:endParaRPr>
          </a:p>
        </p:txBody>
      </p:sp>
      <p:sp>
        <p:nvSpPr>
          <p:cNvPr id="309" name="Google Shape;309;p32"/>
          <p:cNvSpPr/>
          <p:nvPr/>
        </p:nvSpPr>
        <p:spPr>
          <a:xfrm>
            <a:off x="5374925" y="4361200"/>
            <a:ext cx="1645800" cy="457200"/>
          </a:xfrm>
          <a:prstGeom prst="chevron">
            <a:avLst>
              <a:gd fmla="val 50000" name="adj"/>
            </a:avLst>
          </a:prstGeom>
          <a:solidFill>
            <a:srgbClr val="E68D1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Natural Disasters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310" name="Google Shape;310;p32"/>
          <p:cNvSpPr/>
          <p:nvPr/>
        </p:nvSpPr>
        <p:spPr>
          <a:xfrm>
            <a:off x="7020725" y="4361200"/>
            <a:ext cx="1645800" cy="4572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999999"/>
                </a:solidFill>
              </a:rPr>
              <a:t>Final Takeaways</a:t>
            </a:r>
            <a:endParaRPr b="1">
              <a:solidFill>
                <a:srgbClr val="999999"/>
              </a:solidFill>
            </a:endParaRPr>
          </a:p>
        </p:txBody>
      </p:sp>
      <p:sp>
        <p:nvSpPr>
          <p:cNvPr id="311" name="Google Shape;311;p32"/>
          <p:cNvSpPr/>
          <p:nvPr/>
        </p:nvSpPr>
        <p:spPr>
          <a:xfrm>
            <a:off x="3729125" y="4361200"/>
            <a:ext cx="1645800" cy="457200"/>
          </a:xfrm>
          <a:prstGeom prst="chevron">
            <a:avLst>
              <a:gd fmla="val 50000" name="adj"/>
            </a:avLst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Pollution Trends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312" name="Google Shape;312;p32"/>
          <p:cNvSpPr/>
          <p:nvPr/>
        </p:nvSpPr>
        <p:spPr>
          <a:xfrm>
            <a:off x="2083325" y="4361200"/>
            <a:ext cx="1645800" cy="457200"/>
          </a:xfrm>
          <a:prstGeom prst="chevron">
            <a:avLst>
              <a:gd fmla="val 50000" name="adj"/>
            </a:avLst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Climate Trends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313" name="Google Shape;313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Global Natural Disasters: Hurricane (1970-2016)</a:t>
            </a:r>
            <a:endParaRPr/>
          </a:p>
        </p:txBody>
      </p:sp>
      <p:sp>
        <p:nvSpPr>
          <p:cNvPr id="314" name="Google Shape;314;p32"/>
          <p:cNvSpPr txBox="1"/>
          <p:nvPr>
            <p:ph type="title"/>
          </p:nvPr>
        </p:nvSpPr>
        <p:spPr>
          <a:xfrm>
            <a:off x="4337575" y="1773150"/>
            <a:ext cx="4215900" cy="178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Hurricane category 3 and 4 start to happen more often since the 1990s and the trend is still going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Hurricane category 5 only happens once every 7-10 year for the past 50 years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pic>
        <p:nvPicPr>
          <p:cNvPr id="315" name="Google Shape;31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4215819" cy="30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3"/>
          <p:cNvSpPr/>
          <p:nvPr/>
        </p:nvSpPr>
        <p:spPr>
          <a:xfrm>
            <a:off x="437525" y="4361200"/>
            <a:ext cx="1645800" cy="457200"/>
          </a:xfrm>
          <a:prstGeom prst="homePlate">
            <a:avLst>
              <a:gd fmla="val 50000" name="adj"/>
            </a:avLst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Overview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321" name="Google Shape;321;p33"/>
          <p:cNvSpPr/>
          <p:nvPr/>
        </p:nvSpPr>
        <p:spPr>
          <a:xfrm>
            <a:off x="2083325" y="4361200"/>
            <a:ext cx="1645800" cy="457200"/>
          </a:xfrm>
          <a:prstGeom prst="chevron">
            <a:avLst>
              <a:gd fmla="val 50000" name="adj"/>
            </a:avLst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Climate Trends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322" name="Google Shape;322;p33"/>
          <p:cNvSpPr/>
          <p:nvPr/>
        </p:nvSpPr>
        <p:spPr>
          <a:xfrm>
            <a:off x="3729125" y="4361200"/>
            <a:ext cx="1645800" cy="457200"/>
          </a:xfrm>
          <a:prstGeom prst="chevron">
            <a:avLst>
              <a:gd fmla="val 50000" name="adj"/>
            </a:avLst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999999"/>
                </a:solidFill>
              </a:rPr>
              <a:t>Pollution Trends</a:t>
            </a:r>
            <a:endParaRPr b="1">
              <a:solidFill>
                <a:srgbClr val="999999"/>
              </a:solidFill>
            </a:endParaRPr>
          </a:p>
        </p:txBody>
      </p:sp>
      <p:sp>
        <p:nvSpPr>
          <p:cNvPr id="323" name="Google Shape;323;p33"/>
          <p:cNvSpPr/>
          <p:nvPr/>
        </p:nvSpPr>
        <p:spPr>
          <a:xfrm>
            <a:off x="5374925" y="4361200"/>
            <a:ext cx="1645800" cy="457200"/>
          </a:xfrm>
          <a:prstGeom prst="chevron">
            <a:avLst>
              <a:gd fmla="val 50000" name="adj"/>
            </a:avLst>
          </a:prstGeom>
          <a:solidFill>
            <a:srgbClr val="E68D1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Natural Disasters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324" name="Google Shape;324;p33"/>
          <p:cNvSpPr/>
          <p:nvPr/>
        </p:nvSpPr>
        <p:spPr>
          <a:xfrm>
            <a:off x="7020725" y="4361200"/>
            <a:ext cx="1645800" cy="4572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999999"/>
                </a:solidFill>
              </a:rPr>
              <a:t>Final Takeaways</a:t>
            </a:r>
            <a:endParaRPr b="1">
              <a:solidFill>
                <a:srgbClr val="999999"/>
              </a:solidFill>
            </a:endParaRPr>
          </a:p>
        </p:txBody>
      </p:sp>
      <p:sp>
        <p:nvSpPr>
          <p:cNvPr id="325" name="Google Shape;325;p33"/>
          <p:cNvSpPr/>
          <p:nvPr/>
        </p:nvSpPr>
        <p:spPr>
          <a:xfrm>
            <a:off x="3729125" y="4361200"/>
            <a:ext cx="1645800" cy="457200"/>
          </a:xfrm>
          <a:prstGeom prst="chevron">
            <a:avLst>
              <a:gd fmla="val 50000" name="adj"/>
            </a:avLst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Pollution Trends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326" name="Google Shape;326;p33"/>
          <p:cNvSpPr/>
          <p:nvPr/>
        </p:nvSpPr>
        <p:spPr>
          <a:xfrm>
            <a:off x="2083325" y="4361200"/>
            <a:ext cx="1645800" cy="457200"/>
          </a:xfrm>
          <a:prstGeom prst="chevron">
            <a:avLst>
              <a:gd fmla="val 50000" name="adj"/>
            </a:avLst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Climate Trends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327" name="Google Shape;327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Global Natural Disasters: Earthquake (1980-2018)</a:t>
            </a:r>
            <a:endParaRPr/>
          </a:p>
        </p:txBody>
      </p:sp>
      <p:pic>
        <p:nvPicPr>
          <p:cNvPr id="328" name="Google Shape;32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000" y="887538"/>
            <a:ext cx="4069275" cy="332126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02675" y="887543"/>
            <a:ext cx="4069275" cy="33212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4"/>
          <p:cNvSpPr/>
          <p:nvPr/>
        </p:nvSpPr>
        <p:spPr>
          <a:xfrm>
            <a:off x="437525" y="4361200"/>
            <a:ext cx="1645800" cy="457200"/>
          </a:xfrm>
          <a:prstGeom prst="homePlate">
            <a:avLst>
              <a:gd fmla="val 50000" name="adj"/>
            </a:avLst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Overview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335" name="Google Shape;335;p34"/>
          <p:cNvSpPr/>
          <p:nvPr/>
        </p:nvSpPr>
        <p:spPr>
          <a:xfrm>
            <a:off x="2083325" y="4361200"/>
            <a:ext cx="1645800" cy="457200"/>
          </a:xfrm>
          <a:prstGeom prst="chevron">
            <a:avLst>
              <a:gd fmla="val 50000" name="adj"/>
            </a:avLst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Climate Trends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336" name="Google Shape;336;p34"/>
          <p:cNvSpPr/>
          <p:nvPr/>
        </p:nvSpPr>
        <p:spPr>
          <a:xfrm>
            <a:off x="3729125" y="4361200"/>
            <a:ext cx="1645800" cy="457200"/>
          </a:xfrm>
          <a:prstGeom prst="chevron">
            <a:avLst>
              <a:gd fmla="val 50000" name="adj"/>
            </a:avLst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999999"/>
                </a:solidFill>
              </a:rPr>
              <a:t>Pollution Trends</a:t>
            </a:r>
            <a:endParaRPr b="1">
              <a:solidFill>
                <a:srgbClr val="999999"/>
              </a:solidFill>
            </a:endParaRPr>
          </a:p>
        </p:txBody>
      </p:sp>
      <p:sp>
        <p:nvSpPr>
          <p:cNvPr id="337" name="Google Shape;337;p34"/>
          <p:cNvSpPr/>
          <p:nvPr/>
        </p:nvSpPr>
        <p:spPr>
          <a:xfrm>
            <a:off x="5374925" y="4361200"/>
            <a:ext cx="1645800" cy="457200"/>
          </a:xfrm>
          <a:prstGeom prst="chevron">
            <a:avLst>
              <a:gd fmla="val 50000" name="adj"/>
            </a:avLst>
          </a:prstGeom>
          <a:solidFill>
            <a:srgbClr val="E68D1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Natural Disasters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338" name="Google Shape;338;p34"/>
          <p:cNvSpPr/>
          <p:nvPr/>
        </p:nvSpPr>
        <p:spPr>
          <a:xfrm>
            <a:off x="7020725" y="4361200"/>
            <a:ext cx="1645800" cy="4572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999999"/>
                </a:solidFill>
              </a:rPr>
              <a:t>Final Takeaways</a:t>
            </a:r>
            <a:endParaRPr b="1">
              <a:solidFill>
                <a:srgbClr val="999999"/>
              </a:solidFill>
            </a:endParaRPr>
          </a:p>
        </p:txBody>
      </p:sp>
      <p:sp>
        <p:nvSpPr>
          <p:cNvPr id="339" name="Google Shape;339;p34"/>
          <p:cNvSpPr/>
          <p:nvPr/>
        </p:nvSpPr>
        <p:spPr>
          <a:xfrm>
            <a:off x="3729125" y="4361200"/>
            <a:ext cx="1645800" cy="457200"/>
          </a:xfrm>
          <a:prstGeom prst="chevron">
            <a:avLst>
              <a:gd fmla="val 50000" name="adj"/>
            </a:avLst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Pollution Trends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340" name="Google Shape;340;p34"/>
          <p:cNvSpPr/>
          <p:nvPr/>
        </p:nvSpPr>
        <p:spPr>
          <a:xfrm>
            <a:off x="2083325" y="4361200"/>
            <a:ext cx="1645800" cy="457200"/>
          </a:xfrm>
          <a:prstGeom prst="chevron">
            <a:avLst>
              <a:gd fmla="val 50000" name="adj"/>
            </a:avLst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Climate Trends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341" name="Google Shape;341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Global Natural Disasters: Earthquake (1980-2018)</a:t>
            </a:r>
            <a:endParaRPr/>
          </a:p>
        </p:txBody>
      </p:sp>
      <p:sp>
        <p:nvSpPr>
          <p:cNvPr id="342" name="Google Shape;342;p34"/>
          <p:cNvSpPr txBox="1"/>
          <p:nvPr>
            <p:ph type="title"/>
          </p:nvPr>
        </p:nvSpPr>
        <p:spPr>
          <a:xfrm>
            <a:off x="4337575" y="1087350"/>
            <a:ext cx="4215900" cy="30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From 1980s to 2000, earthquake mag 6-6.9 happened more often in Asia but since 2000 start to happen around the world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On the flip side, earthquake mag 7-7.9 used to happen around the world during 1980s and 1990s but since then it seems to only concentrate in Asia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For the past 10 years, earthquake mag 8 and high seems to happen in South America the most</a:t>
            </a:r>
            <a:endParaRPr sz="1600"/>
          </a:p>
        </p:txBody>
      </p:sp>
      <p:pic>
        <p:nvPicPr>
          <p:cNvPr id="343" name="Google Shape;34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12150"/>
            <a:ext cx="4068825" cy="329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35"/>
          <p:cNvSpPr/>
          <p:nvPr/>
        </p:nvSpPr>
        <p:spPr>
          <a:xfrm>
            <a:off x="437525" y="4513600"/>
            <a:ext cx="1645800" cy="457200"/>
          </a:xfrm>
          <a:prstGeom prst="homePlate">
            <a:avLst>
              <a:gd fmla="val 50000" name="adj"/>
            </a:avLst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Overview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349" name="Google Shape;349;p35"/>
          <p:cNvSpPr/>
          <p:nvPr/>
        </p:nvSpPr>
        <p:spPr>
          <a:xfrm>
            <a:off x="2083325" y="4513600"/>
            <a:ext cx="1645800" cy="457200"/>
          </a:xfrm>
          <a:prstGeom prst="chevron">
            <a:avLst>
              <a:gd fmla="val 50000" name="adj"/>
            </a:avLst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Climate Trends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350" name="Google Shape;350;p35"/>
          <p:cNvSpPr/>
          <p:nvPr/>
        </p:nvSpPr>
        <p:spPr>
          <a:xfrm>
            <a:off x="3729125" y="4513600"/>
            <a:ext cx="1645800" cy="457200"/>
          </a:xfrm>
          <a:prstGeom prst="chevron">
            <a:avLst>
              <a:gd fmla="val 50000" name="adj"/>
            </a:avLst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Pollution Trends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351" name="Google Shape;351;p35"/>
          <p:cNvSpPr/>
          <p:nvPr/>
        </p:nvSpPr>
        <p:spPr>
          <a:xfrm>
            <a:off x="5374925" y="4513600"/>
            <a:ext cx="1645800" cy="457200"/>
          </a:xfrm>
          <a:prstGeom prst="chevron">
            <a:avLst>
              <a:gd fmla="val 50000" name="adj"/>
            </a:avLst>
          </a:prstGeom>
          <a:solidFill>
            <a:srgbClr val="E68D1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Natural Disasters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352" name="Google Shape;352;p35"/>
          <p:cNvSpPr/>
          <p:nvPr/>
        </p:nvSpPr>
        <p:spPr>
          <a:xfrm>
            <a:off x="7020725" y="4513600"/>
            <a:ext cx="1645800" cy="457200"/>
          </a:xfrm>
          <a:prstGeom prst="chevron">
            <a:avLst>
              <a:gd fmla="val 50000" name="adj"/>
            </a:avLst>
          </a:prstGeom>
          <a:solidFill>
            <a:srgbClr val="CC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Final Takeaways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353" name="Google Shape;353;p35"/>
          <p:cNvSpPr/>
          <p:nvPr/>
        </p:nvSpPr>
        <p:spPr>
          <a:xfrm>
            <a:off x="31825" y="667250"/>
            <a:ext cx="9144000" cy="355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p35"/>
          <p:cNvSpPr txBox="1"/>
          <p:nvPr/>
        </p:nvSpPr>
        <p:spPr>
          <a:xfrm>
            <a:off x="283775" y="945950"/>
            <a:ext cx="2604300" cy="4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0000"/>
                </a:solidFill>
              </a:rPr>
              <a:t>Over the last 30 years:</a:t>
            </a:r>
            <a:endParaRPr b="1" sz="16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p35"/>
          <p:cNvSpPr txBox="1"/>
          <p:nvPr/>
        </p:nvSpPr>
        <p:spPr>
          <a:xfrm>
            <a:off x="208925" y="1308625"/>
            <a:ext cx="4810500" cy="8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Pollution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Deteriorating In Developing Regions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Improving in Developed Regions</a:t>
            </a:r>
            <a:endParaRPr/>
          </a:p>
        </p:txBody>
      </p:sp>
      <p:sp>
        <p:nvSpPr>
          <p:cNvPr id="356" name="Google Shape;356;p35"/>
          <p:cNvSpPr txBox="1"/>
          <p:nvPr/>
        </p:nvSpPr>
        <p:spPr>
          <a:xfrm>
            <a:off x="207575" y="2225850"/>
            <a:ext cx="4595100" cy="5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Temperatures Are Getting Higher Across the Board. Precipitation fluctuates significantly.</a:t>
            </a:r>
            <a:endParaRPr/>
          </a:p>
        </p:txBody>
      </p:sp>
      <p:sp>
        <p:nvSpPr>
          <p:cNvPr id="357" name="Google Shape;357;p35"/>
          <p:cNvSpPr txBox="1"/>
          <p:nvPr/>
        </p:nvSpPr>
        <p:spPr>
          <a:xfrm>
            <a:off x="207575" y="2967363"/>
            <a:ext cx="608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Natural Disasters… Yes… But Not yet </a:t>
            </a:r>
            <a:endParaRPr/>
          </a:p>
        </p:txBody>
      </p:sp>
      <p:sp>
        <p:nvSpPr>
          <p:cNvPr id="358" name="Google Shape;358;p35"/>
          <p:cNvSpPr txBox="1"/>
          <p:nvPr/>
        </p:nvSpPr>
        <p:spPr>
          <a:xfrm>
            <a:off x="236050" y="3577613"/>
            <a:ext cx="608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Time Is Running Out</a:t>
            </a:r>
            <a:endParaRPr/>
          </a:p>
        </p:txBody>
      </p:sp>
      <p:pic>
        <p:nvPicPr>
          <p:cNvPr id="359" name="Google Shape;35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7022" y="850175"/>
            <a:ext cx="4187906" cy="3184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/>
          <p:nvPr/>
        </p:nvSpPr>
        <p:spPr>
          <a:xfrm>
            <a:off x="7575" y="770600"/>
            <a:ext cx="9144000" cy="355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5"/>
          <p:cNvSpPr/>
          <p:nvPr/>
        </p:nvSpPr>
        <p:spPr>
          <a:xfrm>
            <a:off x="437525" y="4513600"/>
            <a:ext cx="1645800" cy="457200"/>
          </a:xfrm>
          <a:prstGeom prst="homePlate">
            <a:avLst>
              <a:gd fmla="val 50000" name="adj"/>
            </a:avLst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Overview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70" name="Google Shape;70;p15"/>
          <p:cNvSpPr/>
          <p:nvPr/>
        </p:nvSpPr>
        <p:spPr>
          <a:xfrm>
            <a:off x="2083325" y="4513600"/>
            <a:ext cx="1645800" cy="4572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999999"/>
                </a:solidFill>
              </a:rPr>
              <a:t>Climate Trends</a:t>
            </a:r>
            <a:endParaRPr b="1">
              <a:solidFill>
                <a:srgbClr val="999999"/>
              </a:solidFill>
            </a:endParaRPr>
          </a:p>
        </p:txBody>
      </p:sp>
      <p:sp>
        <p:nvSpPr>
          <p:cNvPr id="71" name="Google Shape;71;p15"/>
          <p:cNvSpPr/>
          <p:nvPr/>
        </p:nvSpPr>
        <p:spPr>
          <a:xfrm>
            <a:off x="3729125" y="4513600"/>
            <a:ext cx="1645800" cy="4572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999999"/>
                </a:solidFill>
              </a:rPr>
              <a:t>Pollution Trends</a:t>
            </a:r>
            <a:endParaRPr b="1">
              <a:solidFill>
                <a:srgbClr val="999999"/>
              </a:solidFill>
            </a:endParaRPr>
          </a:p>
        </p:txBody>
      </p:sp>
      <p:sp>
        <p:nvSpPr>
          <p:cNvPr id="72" name="Google Shape;72;p15"/>
          <p:cNvSpPr/>
          <p:nvPr/>
        </p:nvSpPr>
        <p:spPr>
          <a:xfrm>
            <a:off x="5374925" y="4513600"/>
            <a:ext cx="1645800" cy="4572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999999"/>
                </a:solidFill>
              </a:rPr>
              <a:t>Natural Disasters</a:t>
            </a:r>
            <a:endParaRPr b="1">
              <a:solidFill>
                <a:srgbClr val="999999"/>
              </a:solidFill>
            </a:endParaRPr>
          </a:p>
        </p:txBody>
      </p:sp>
      <p:sp>
        <p:nvSpPr>
          <p:cNvPr id="73" name="Google Shape;73;p15"/>
          <p:cNvSpPr/>
          <p:nvPr/>
        </p:nvSpPr>
        <p:spPr>
          <a:xfrm>
            <a:off x="7020725" y="4513600"/>
            <a:ext cx="1645800" cy="4572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999999"/>
                </a:solidFill>
              </a:rPr>
              <a:t>Final Takeaways</a:t>
            </a:r>
            <a:endParaRPr b="1">
              <a:solidFill>
                <a:srgbClr val="999999"/>
              </a:solidFill>
            </a:endParaRPr>
          </a:p>
        </p:txBody>
      </p:sp>
      <p:sp>
        <p:nvSpPr>
          <p:cNvPr id="74" name="Google Shape;74;p15"/>
          <p:cNvSpPr txBox="1"/>
          <p:nvPr>
            <p:ph idx="1" type="body"/>
          </p:nvPr>
        </p:nvSpPr>
        <p:spPr>
          <a:xfrm>
            <a:off x="311700" y="1152475"/>
            <a:ext cx="8520600" cy="277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" sz="1400">
                <a:solidFill>
                  <a:schemeClr val="dk1"/>
                </a:solidFill>
              </a:rPr>
              <a:t>How has temperature changed over time?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" sz="1400">
                <a:solidFill>
                  <a:schemeClr val="dk1"/>
                </a:solidFill>
              </a:rPr>
              <a:t>Has precipitation been affected by climate change?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" sz="1400">
                <a:solidFill>
                  <a:schemeClr val="dk1"/>
                </a:solidFill>
              </a:rPr>
              <a:t>To what extent has pollution and air quality changed over time?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" sz="1400">
                <a:solidFill>
                  <a:schemeClr val="dk1"/>
                </a:solidFill>
              </a:rPr>
              <a:t>Are natural disasters more common today as a result of climate change?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There’s plenty of evidence to show that climate change is real, but we as a population might not know to what extent it has been changing and what impact humans have had upon it.</a:t>
            </a:r>
            <a:endParaRPr/>
          </a:p>
        </p:txBody>
      </p:sp>
      <p:sp>
        <p:nvSpPr>
          <p:cNvPr id="75" name="Google Shape;75;p15"/>
          <p:cNvSpPr txBox="1"/>
          <p:nvPr>
            <p:ph type="title"/>
          </p:nvPr>
        </p:nvSpPr>
        <p:spPr>
          <a:xfrm>
            <a:off x="76525" y="1036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Research Questions</a:t>
            </a:r>
            <a:endParaRPr b="1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7575" y="770600"/>
            <a:ext cx="9144000" cy="355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6"/>
          <p:cNvSpPr/>
          <p:nvPr/>
        </p:nvSpPr>
        <p:spPr>
          <a:xfrm>
            <a:off x="437525" y="4513600"/>
            <a:ext cx="1645800" cy="457200"/>
          </a:xfrm>
          <a:prstGeom prst="homePlate">
            <a:avLst>
              <a:gd fmla="val 50000" name="adj"/>
            </a:avLst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Overview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82" name="Google Shape;82;p16"/>
          <p:cNvSpPr/>
          <p:nvPr/>
        </p:nvSpPr>
        <p:spPr>
          <a:xfrm>
            <a:off x="2083325" y="4513600"/>
            <a:ext cx="1645800" cy="4572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999999"/>
                </a:solidFill>
              </a:rPr>
              <a:t>Climate Trends</a:t>
            </a:r>
            <a:endParaRPr b="1">
              <a:solidFill>
                <a:srgbClr val="999999"/>
              </a:solidFill>
            </a:endParaRPr>
          </a:p>
        </p:txBody>
      </p:sp>
      <p:sp>
        <p:nvSpPr>
          <p:cNvPr id="83" name="Google Shape;83;p16"/>
          <p:cNvSpPr/>
          <p:nvPr/>
        </p:nvSpPr>
        <p:spPr>
          <a:xfrm>
            <a:off x="3729125" y="4513600"/>
            <a:ext cx="1645800" cy="4572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999999"/>
                </a:solidFill>
              </a:rPr>
              <a:t>Pollution Trends</a:t>
            </a:r>
            <a:endParaRPr b="1">
              <a:solidFill>
                <a:srgbClr val="999999"/>
              </a:solidFill>
            </a:endParaRPr>
          </a:p>
        </p:txBody>
      </p:sp>
      <p:sp>
        <p:nvSpPr>
          <p:cNvPr id="84" name="Google Shape;84;p16"/>
          <p:cNvSpPr/>
          <p:nvPr/>
        </p:nvSpPr>
        <p:spPr>
          <a:xfrm>
            <a:off x="5374925" y="4513600"/>
            <a:ext cx="1645800" cy="4572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999999"/>
                </a:solidFill>
              </a:rPr>
              <a:t>Natural Disasters</a:t>
            </a:r>
            <a:endParaRPr b="1">
              <a:solidFill>
                <a:srgbClr val="999999"/>
              </a:solidFill>
            </a:endParaRPr>
          </a:p>
        </p:txBody>
      </p:sp>
      <p:sp>
        <p:nvSpPr>
          <p:cNvPr id="85" name="Google Shape;85;p16"/>
          <p:cNvSpPr/>
          <p:nvPr/>
        </p:nvSpPr>
        <p:spPr>
          <a:xfrm>
            <a:off x="7020725" y="4513600"/>
            <a:ext cx="1645800" cy="4572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999999"/>
                </a:solidFill>
              </a:rPr>
              <a:t>Final Takeaways</a:t>
            </a:r>
            <a:endParaRPr b="1">
              <a:solidFill>
                <a:srgbClr val="999999"/>
              </a:solidFill>
            </a:endParaRPr>
          </a:p>
        </p:txBody>
      </p:sp>
      <p:sp>
        <p:nvSpPr>
          <p:cNvPr id="86" name="Google Shape;86;p16"/>
          <p:cNvSpPr txBox="1"/>
          <p:nvPr>
            <p:ph type="title"/>
          </p:nvPr>
        </p:nvSpPr>
        <p:spPr>
          <a:xfrm>
            <a:off x="182750" y="1426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Data Sources</a:t>
            </a:r>
            <a:endParaRPr b="1"/>
          </a:p>
        </p:txBody>
      </p:sp>
      <p:sp>
        <p:nvSpPr>
          <p:cNvPr id="87" name="Google Shape;87;p16"/>
          <p:cNvSpPr txBox="1"/>
          <p:nvPr>
            <p:ph idx="1" type="body"/>
          </p:nvPr>
        </p:nvSpPr>
        <p:spPr>
          <a:xfrm>
            <a:off x="311700" y="1152475"/>
            <a:ext cx="8520600" cy="277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u="sng">
                <a:solidFill>
                  <a:schemeClr val="accent5"/>
                </a:solidFill>
                <a:hlinkClick r:id="rId3"/>
              </a:rPr>
              <a:t>Regional Climate Data (NOAA)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u="sng">
                <a:solidFill>
                  <a:schemeClr val="hlink"/>
                </a:solidFill>
                <a:hlinkClick r:id="rId4"/>
              </a:rPr>
              <a:t>State of Global Air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u="sng">
                <a:solidFill>
                  <a:schemeClr val="hlink"/>
                </a:solidFill>
                <a:hlinkClick r:id="rId5"/>
              </a:rPr>
              <a:t>Hurricane Data (NOAA)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u="sng">
                <a:solidFill>
                  <a:schemeClr val="hlink"/>
                </a:solidFill>
                <a:hlinkClick r:id="rId6"/>
              </a:rPr>
              <a:t>Earthquake Data (USGS)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Climate：Loading Data</a:t>
            </a:r>
            <a:endParaRPr/>
          </a:p>
        </p:txBody>
      </p:sp>
      <p:sp>
        <p:nvSpPr>
          <p:cNvPr id="93" name="Google Shape;93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17"/>
          <p:cNvSpPr/>
          <p:nvPr/>
        </p:nvSpPr>
        <p:spPr>
          <a:xfrm>
            <a:off x="457500" y="4590000"/>
            <a:ext cx="1645800" cy="457200"/>
          </a:xfrm>
          <a:prstGeom prst="homePlate">
            <a:avLst>
              <a:gd fmla="val 50000" name="adj"/>
            </a:avLst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Overview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95" name="Google Shape;95;p17"/>
          <p:cNvSpPr/>
          <p:nvPr/>
        </p:nvSpPr>
        <p:spPr>
          <a:xfrm>
            <a:off x="2103300" y="4590000"/>
            <a:ext cx="1645800" cy="457200"/>
          </a:xfrm>
          <a:prstGeom prst="chevron">
            <a:avLst>
              <a:gd fmla="val 50000" name="adj"/>
            </a:avLst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Climate Trends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96" name="Google Shape;96;p17"/>
          <p:cNvSpPr/>
          <p:nvPr/>
        </p:nvSpPr>
        <p:spPr>
          <a:xfrm>
            <a:off x="3749100" y="4590000"/>
            <a:ext cx="1645800" cy="4572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999999"/>
                </a:solidFill>
              </a:rPr>
              <a:t>Pollution Trends</a:t>
            </a:r>
            <a:endParaRPr b="1">
              <a:solidFill>
                <a:srgbClr val="999999"/>
              </a:solidFill>
            </a:endParaRPr>
          </a:p>
        </p:txBody>
      </p:sp>
      <p:sp>
        <p:nvSpPr>
          <p:cNvPr id="97" name="Google Shape;97;p17"/>
          <p:cNvSpPr/>
          <p:nvPr/>
        </p:nvSpPr>
        <p:spPr>
          <a:xfrm>
            <a:off x="5394900" y="4590000"/>
            <a:ext cx="1645800" cy="4572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999999"/>
                </a:solidFill>
              </a:rPr>
              <a:t>Natural Disasters</a:t>
            </a:r>
            <a:endParaRPr b="1">
              <a:solidFill>
                <a:srgbClr val="999999"/>
              </a:solidFill>
            </a:endParaRPr>
          </a:p>
        </p:txBody>
      </p:sp>
      <p:sp>
        <p:nvSpPr>
          <p:cNvPr id="98" name="Google Shape;98;p17"/>
          <p:cNvSpPr/>
          <p:nvPr/>
        </p:nvSpPr>
        <p:spPr>
          <a:xfrm>
            <a:off x="7040700" y="4590000"/>
            <a:ext cx="1645800" cy="4572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999999"/>
                </a:solidFill>
              </a:rPr>
              <a:t>Final Takeaways</a:t>
            </a:r>
            <a:endParaRPr b="1">
              <a:solidFill>
                <a:srgbClr val="999999"/>
              </a:solidFill>
            </a:endParaRPr>
          </a:p>
        </p:txBody>
      </p:sp>
      <p:pic>
        <p:nvPicPr>
          <p:cNvPr id="99" name="Google Shape;9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4775" y="1236300"/>
            <a:ext cx="8058776" cy="283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8"/>
          <p:cNvSpPr txBox="1"/>
          <p:nvPr>
            <p:ph type="title"/>
          </p:nvPr>
        </p:nvSpPr>
        <p:spPr>
          <a:xfrm>
            <a:off x="311713" y="4585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Climate：Graphing Temperature Trend</a:t>
            </a:r>
            <a:endParaRPr/>
          </a:p>
        </p:txBody>
      </p:sp>
      <p:sp>
        <p:nvSpPr>
          <p:cNvPr id="105" name="Google Shape;105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8"/>
          <p:cNvSpPr/>
          <p:nvPr/>
        </p:nvSpPr>
        <p:spPr>
          <a:xfrm>
            <a:off x="457500" y="4590000"/>
            <a:ext cx="1645800" cy="457200"/>
          </a:xfrm>
          <a:prstGeom prst="homePlate">
            <a:avLst>
              <a:gd fmla="val 50000" name="adj"/>
            </a:avLst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Overview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107" name="Google Shape;107;p18"/>
          <p:cNvSpPr/>
          <p:nvPr/>
        </p:nvSpPr>
        <p:spPr>
          <a:xfrm>
            <a:off x="2103300" y="4590000"/>
            <a:ext cx="1645800" cy="457200"/>
          </a:xfrm>
          <a:prstGeom prst="chevron">
            <a:avLst>
              <a:gd fmla="val 50000" name="adj"/>
            </a:avLst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Climate Trends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108" name="Google Shape;108;p18"/>
          <p:cNvSpPr/>
          <p:nvPr/>
        </p:nvSpPr>
        <p:spPr>
          <a:xfrm>
            <a:off x="3749100" y="4590000"/>
            <a:ext cx="1645800" cy="4572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999999"/>
                </a:solidFill>
              </a:rPr>
              <a:t>Pollution Trends</a:t>
            </a:r>
            <a:endParaRPr b="1">
              <a:solidFill>
                <a:srgbClr val="999999"/>
              </a:solidFill>
            </a:endParaRPr>
          </a:p>
        </p:txBody>
      </p:sp>
      <p:sp>
        <p:nvSpPr>
          <p:cNvPr id="109" name="Google Shape;109;p18"/>
          <p:cNvSpPr/>
          <p:nvPr/>
        </p:nvSpPr>
        <p:spPr>
          <a:xfrm>
            <a:off x="5394900" y="4590000"/>
            <a:ext cx="1645800" cy="4572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999999"/>
                </a:solidFill>
              </a:rPr>
              <a:t>Natural Disasters</a:t>
            </a:r>
            <a:endParaRPr b="1">
              <a:solidFill>
                <a:srgbClr val="999999"/>
              </a:solidFill>
            </a:endParaRPr>
          </a:p>
        </p:txBody>
      </p:sp>
      <p:sp>
        <p:nvSpPr>
          <p:cNvPr id="110" name="Google Shape;110;p18"/>
          <p:cNvSpPr/>
          <p:nvPr/>
        </p:nvSpPr>
        <p:spPr>
          <a:xfrm>
            <a:off x="7040700" y="4590000"/>
            <a:ext cx="1645800" cy="4572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999999"/>
                </a:solidFill>
              </a:rPr>
              <a:t>Final Takeaways</a:t>
            </a:r>
            <a:endParaRPr b="1">
              <a:solidFill>
                <a:srgbClr val="999999"/>
              </a:solidFill>
            </a:endParaRPr>
          </a:p>
        </p:txBody>
      </p:sp>
      <p:pic>
        <p:nvPicPr>
          <p:cNvPr id="111" name="Google Shape;11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488" y="1201451"/>
            <a:ext cx="8164127" cy="321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9"/>
          <p:cNvSpPr/>
          <p:nvPr/>
        </p:nvSpPr>
        <p:spPr>
          <a:xfrm>
            <a:off x="0" y="687150"/>
            <a:ext cx="9144000" cy="37509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19"/>
          <p:cNvSpPr/>
          <p:nvPr/>
        </p:nvSpPr>
        <p:spPr>
          <a:xfrm>
            <a:off x="457500" y="4590000"/>
            <a:ext cx="1645800" cy="457200"/>
          </a:xfrm>
          <a:prstGeom prst="homePlate">
            <a:avLst>
              <a:gd fmla="val 50000" name="adj"/>
            </a:avLst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Overview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118" name="Google Shape;118;p19"/>
          <p:cNvSpPr/>
          <p:nvPr/>
        </p:nvSpPr>
        <p:spPr>
          <a:xfrm>
            <a:off x="2103300" y="4590000"/>
            <a:ext cx="1645800" cy="457200"/>
          </a:xfrm>
          <a:prstGeom prst="chevron">
            <a:avLst>
              <a:gd fmla="val 50000" name="adj"/>
            </a:avLst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Climate Trends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119" name="Google Shape;119;p19"/>
          <p:cNvSpPr/>
          <p:nvPr/>
        </p:nvSpPr>
        <p:spPr>
          <a:xfrm>
            <a:off x="3749100" y="4590000"/>
            <a:ext cx="1645800" cy="4572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999999"/>
                </a:solidFill>
              </a:rPr>
              <a:t>Pollution Trends</a:t>
            </a:r>
            <a:endParaRPr b="1">
              <a:solidFill>
                <a:srgbClr val="999999"/>
              </a:solidFill>
            </a:endParaRPr>
          </a:p>
        </p:txBody>
      </p:sp>
      <p:sp>
        <p:nvSpPr>
          <p:cNvPr id="120" name="Google Shape;120;p19"/>
          <p:cNvSpPr/>
          <p:nvPr/>
        </p:nvSpPr>
        <p:spPr>
          <a:xfrm>
            <a:off x="5394900" y="4590000"/>
            <a:ext cx="1645800" cy="4572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999999"/>
                </a:solidFill>
              </a:rPr>
              <a:t>Natural Disasters</a:t>
            </a:r>
            <a:endParaRPr b="1">
              <a:solidFill>
                <a:srgbClr val="999999"/>
              </a:solidFill>
            </a:endParaRPr>
          </a:p>
        </p:txBody>
      </p:sp>
      <p:sp>
        <p:nvSpPr>
          <p:cNvPr id="121" name="Google Shape;121;p19"/>
          <p:cNvSpPr/>
          <p:nvPr/>
        </p:nvSpPr>
        <p:spPr>
          <a:xfrm>
            <a:off x="7040700" y="4590000"/>
            <a:ext cx="1645800" cy="4572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999999"/>
                </a:solidFill>
              </a:rPr>
              <a:t>Final Takeaways</a:t>
            </a:r>
            <a:endParaRPr b="1">
              <a:solidFill>
                <a:srgbClr val="999999"/>
              </a:solidFill>
            </a:endParaRPr>
          </a:p>
        </p:txBody>
      </p:sp>
      <p:pic>
        <p:nvPicPr>
          <p:cNvPr id="122" name="Google Shape;12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5200" y="896825"/>
            <a:ext cx="5788350" cy="329437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23" name="Google Shape;123;p19"/>
          <p:cNvSpPr/>
          <p:nvPr/>
        </p:nvSpPr>
        <p:spPr>
          <a:xfrm>
            <a:off x="0" y="687150"/>
            <a:ext cx="2829900" cy="3750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19"/>
          <p:cNvSpPr txBox="1"/>
          <p:nvPr>
            <p:ph type="title"/>
          </p:nvPr>
        </p:nvSpPr>
        <p:spPr>
          <a:xfrm>
            <a:off x="76525" y="1036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Temperature Trend</a:t>
            </a:r>
            <a:endParaRPr b="1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0"/>
          <p:cNvSpPr txBox="1"/>
          <p:nvPr>
            <p:ph type="title"/>
          </p:nvPr>
        </p:nvSpPr>
        <p:spPr>
          <a:xfrm>
            <a:off x="311713" y="4585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Climate：Graphing Precipitation Trend</a:t>
            </a:r>
            <a:endParaRPr/>
          </a:p>
        </p:txBody>
      </p:sp>
      <p:sp>
        <p:nvSpPr>
          <p:cNvPr id="130" name="Google Shape;130;p20"/>
          <p:cNvSpPr/>
          <p:nvPr/>
        </p:nvSpPr>
        <p:spPr>
          <a:xfrm>
            <a:off x="457500" y="4590000"/>
            <a:ext cx="1645800" cy="457200"/>
          </a:xfrm>
          <a:prstGeom prst="homePlate">
            <a:avLst>
              <a:gd fmla="val 50000" name="adj"/>
            </a:avLst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Overview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131" name="Google Shape;131;p20"/>
          <p:cNvSpPr/>
          <p:nvPr/>
        </p:nvSpPr>
        <p:spPr>
          <a:xfrm>
            <a:off x="2103300" y="4590000"/>
            <a:ext cx="1645800" cy="457200"/>
          </a:xfrm>
          <a:prstGeom prst="chevron">
            <a:avLst>
              <a:gd fmla="val 50000" name="adj"/>
            </a:avLst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Climate Trends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132" name="Google Shape;132;p20"/>
          <p:cNvSpPr/>
          <p:nvPr/>
        </p:nvSpPr>
        <p:spPr>
          <a:xfrm>
            <a:off x="3749100" y="4590000"/>
            <a:ext cx="1645800" cy="4572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999999"/>
                </a:solidFill>
              </a:rPr>
              <a:t>Pollution Trends</a:t>
            </a:r>
            <a:endParaRPr b="1">
              <a:solidFill>
                <a:srgbClr val="999999"/>
              </a:solidFill>
            </a:endParaRPr>
          </a:p>
        </p:txBody>
      </p:sp>
      <p:sp>
        <p:nvSpPr>
          <p:cNvPr id="133" name="Google Shape;133;p20"/>
          <p:cNvSpPr/>
          <p:nvPr/>
        </p:nvSpPr>
        <p:spPr>
          <a:xfrm>
            <a:off x="5394900" y="4590000"/>
            <a:ext cx="1645800" cy="4572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999999"/>
                </a:solidFill>
              </a:rPr>
              <a:t>Natural Disasters</a:t>
            </a:r>
            <a:endParaRPr b="1">
              <a:solidFill>
                <a:srgbClr val="999999"/>
              </a:solidFill>
            </a:endParaRPr>
          </a:p>
        </p:txBody>
      </p:sp>
      <p:sp>
        <p:nvSpPr>
          <p:cNvPr id="134" name="Google Shape;134;p20"/>
          <p:cNvSpPr/>
          <p:nvPr/>
        </p:nvSpPr>
        <p:spPr>
          <a:xfrm>
            <a:off x="7040700" y="4590000"/>
            <a:ext cx="1645800" cy="4572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999999"/>
                </a:solidFill>
              </a:rPr>
              <a:t>Final Takeaways</a:t>
            </a:r>
            <a:endParaRPr b="1">
              <a:solidFill>
                <a:srgbClr val="999999"/>
              </a:solidFill>
            </a:endParaRPr>
          </a:p>
        </p:txBody>
      </p:sp>
      <p:pic>
        <p:nvPicPr>
          <p:cNvPr id="135" name="Google Shape;13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2600" y="1183675"/>
            <a:ext cx="8238806" cy="3253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1"/>
          <p:cNvSpPr/>
          <p:nvPr/>
        </p:nvSpPr>
        <p:spPr>
          <a:xfrm>
            <a:off x="437525" y="4589800"/>
            <a:ext cx="1645800" cy="457200"/>
          </a:xfrm>
          <a:prstGeom prst="homePlate">
            <a:avLst>
              <a:gd fmla="val 50000" name="adj"/>
            </a:avLst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Overview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141" name="Google Shape;141;p21"/>
          <p:cNvSpPr/>
          <p:nvPr/>
        </p:nvSpPr>
        <p:spPr>
          <a:xfrm>
            <a:off x="2083325" y="4589800"/>
            <a:ext cx="1645800" cy="457200"/>
          </a:xfrm>
          <a:prstGeom prst="chevron">
            <a:avLst>
              <a:gd fmla="val 50000" name="adj"/>
            </a:avLst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Climate Trends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142" name="Google Shape;142;p21"/>
          <p:cNvSpPr/>
          <p:nvPr/>
        </p:nvSpPr>
        <p:spPr>
          <a:xfrm>
            <a:off x="3729125" y="4589800"/>
            <a:ext cx="1645800" cy="4572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999999"/>
                </a:solidFill>
              </a:rPr>
              <a:t>Pollution Trends</a:t>
            </a:r>
            <a:endParaRPr b="1">
              <a:solidFill>
                <a:srgbClr val="999999"/>
              </a:solidFill>
            </a:endParaRPr>
          </a:p>
        </p:txBody>
      </p:sp>
      <p:sp>
        <p:nvSpPr>
          <p:cNvPr id="143" name="Google Shape;143;p21"/>
          <p:cNvSpPr/>
          <p:nvPr/>
        </p:nvSpPr>
        <p:spPr>
          <a:xfrm>
            <a:off x="5374925" y="4589800"/>
            <a:ext cx="1645800" cy="4572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999999"/>
                </a:solidFill>
              </a:rPr>
              <a:t>Natural Disasters</a:t>
            </a:r>
            <a:endParaRPr b="1">
              <a:solidFill>
                <a:srgbClr val="999999"/>
              </a:solidFill>
            </a:endParaRPr>
          </a:p>
        </p:txBody>
      </p:sp>
      <p:sp>
        <p:nvSpPr>
          <p:cNvPr id="144" name="Google Shape;144;p21"/>
          <p:cNvSpPr/>
          <p:nvPr/>
        </p:nvSpPr>
        <p:spPr>
          <a:xfrm>
            <a:off x="7020725" y="4589800"/>
            <a:ext cx="1645800" cy="4572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999999"/>
                </a:solidFill>
              </a:rPr>
              <a:t>Final Takeaways</a:t>
            </a:r>
            <a:endParaRPr b="1">
              <a:solidFill>
                <a:srgbClr val="999999"/>
              </a:solidFill>
            </a:endParaRPr>
          </a:p>
        </p:txBody>
      </p:sp>
      <p:sp>
        <p:nvSpPr>
          <p:cNvPr id="145" name="Google Shape;145;p21"/>
          <p:cNvSpPr/>
          <p:nvPr/>
        </p:nvSpPr>
        <p:spPr>
          <a:xfrm>
            <a:off x="0" y="687150"/>
            <a:ext cx="9144000" cy="37509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21"/>
          <p:cNvSpPr/>
          <p:nvPr/>
        </p:nvSpPr>
        <p:spPr>
          <a:xfrm>
            <a:off x="0" y="687000"/>
            <a:ext cx="2829900" cy="3750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21"/>
          <p:cNvSpPr txBox="1"/>
          <p:nvPr>
            <p:ph type="title"/>
          </p:nvPr>
        </p:nvSpPr>
        <p:spPr>
          <a:xfrm>
            <a:off x="76525" y="1036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Precipitation</a:t>
            </a:r>
            <a:endParaRPr b="1"/>
          </a:p>
        </p:txBody>
      </p:sp>
      <p:pic>
        <p:nvPicPr>
          <p:cNvPr id="148" name="Google Shape;14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80350" y="748150"/>
            <a:ext cx="6125452" cy="3647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